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85" r:id="rId8"/>
    <p:sldId id="286" r:id="rId9"/>
    <p:sldId id="287" r:id="rId10"/>
    <p:sldId id="288" r:id="rId11"/>
    <p:sldId id="291" r:id="rId12"/>
    <p:sldId id="292" r:id="rId13"/>
    <p:sldId id="293" r:id="rId14"/>
    <p:sldId id="31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ABBB4D"/>
    <a:srgbClr val="FF6600"/>
    <a:srgbClr val="FC484B"/>
    <a:srgbClr val="FFDE53"/>
    <a:srgbClr val="FFCD07"/>
    <a:srgbClr val="36AEC7"/>
    <a:srgbClr val="95A43F"/>
    <a:srgbClr val="FAAF4C"/>
    <a:srgbClr val="309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AC045-773B-4F02-ACE9-8E9EC9CD339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961BA2F-E80C-407B-A6A7-3AAF5885615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MX" sz="1200" dirty="0"/>
            <a:t>Oct</a:t>
          </a:r>
          <a:endParaRPr lang="en-US" sz="1200" dirty="0"/>
        </a:p>
      </dgm:t>
    </dgm:pt>
    <dgm:pt modelId="{0446D9F0-768D-442C-A986-B3F1ADB6522B}" type="parTrans" cxnId="{F26EEF86-06DC-47A3-9B77-D94D0ACF9019}">
      <dgm:prSet/>
      <dgm:spPr/>
      <dgm:t>
        <a:bodyPr/>
        <a:lstStyle/>
        <a:p>
          <a:endParaRPr lang="en-US" sz="1200"/>
        </a:p>
      </dgm:t>
    </dgm:pt>
    <dgm:pt modelId="{EDA34461-540E-4180-A84D-4E48F83D377C}" type="sibTrans" cxnId="{F26EEF86-06DC-47A3-9B77-D94D0ACF9019}">
      <dgm:prSet/>
      <dgm:spPr/>
      <dgm:t>
        <a:bodyPr/>
        <a:lstStyle/>
        <a:p>
          <a:endParaRPr lang="en-US" sz="1200"/>
        </a:p>
      </dgm:t>
    </dgm:pt>
    <dgm:pt modelId="{8D3F16FA-0BD3-4409-8352-FCBDB8AFDF4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MX" sz="1200" dirty="0"/>
            <a:t>Nov</a:t>
          </a:r>
          <a:endParaRPr lang="en-US" sz="1200" dirty="0"/>
        </a:p>
      </dgm:t>
    </dgm:pt>
    <dgm:pt modelId="{0257B79E-6BD0-4529-9C96-8D05BC076DCD}" type="parTrans" cxnId="{963E734F-CB93-417C-A538-98A8866F1CE2}">
      <dgm:prSet/>
      <dgm:spPr/>
      <dgm:t>
        <a:bodyPr/>
        <a:lstStyle/>
        <a:p>
          <a:endParaRPr lang="en-US" sz="1200"/>
        </a:p>
      </dgm:t>
    </dgm:pt>
    <dgm:pt modelId="{08CB7BC0-1D59-4CE3-8526-8E49140136B4}" type="sibTrans" cxnId="{963E734F-CB93-417C-A538-98A8866F1CE2}">
      <dgm:prSet/>
      <dgm:spPr/>
      <dgm:t>
        <a:bodyPr/>
        <a:lstStyle/>
        <a:p>
          <a:endParaRPr lang="en-US" sz="1200"/>
        </a:p>
      </dgm:t>
    </dgm:pt>
    <dgm:pt modelId="{63F205E1-CF37-4BEE-927A-BC46B2CA147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MX" sz="1200" dirty="0"/>
            <a:t>Dic</a:t>
          </a:r>
          <a:endParaRPr lang="en-US" sz="1200" dirty="0"/>
        </a:p>
      </dgm:t>
    </dgm:pt>
    <dgm:pt modelId="{FF892E2B-5F55-4E48-BBA6-D34462C7A5A2}" type="parTrans" cxnId="{64312CF1-828C-405F-AE5A-0D7312370FE7}">
      <dgm:prSet/>
      <dgm:spPr/>
      <dgm:t>
        <a:bodyPr/>
        <a:lstStyle/>
        <a:p>
          <a:endParaRPr lang="en-US" sz="1200"/>
        </a:p>
      </dgm:t>
    </dgm:pt>
    <dgm:pt modelId="{34ABE9BB-90D4-4313-B3E4-0833817B9809}" type="sibTrans" cxnId="{64312CF1-828C-405F-AE5A-0D7312370FE7}">
      <dgm:prSet/>
      <dgm:spPr/>
      <dgm:t>
        <a:bodyPr/>
        <a:lstStyle/>
        <a:p>
          <a:endParaRPr lang="en-US" sz="1200"/>
        </a:p>
      </dgm:t>
    </dgm:pt>
    <dgm:pt modelId="{128120DD-95AF-41B6-A0BB-EAB09A87107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dirty="0"/>
            <a:t>Ene</a:t>
          </a:r>
        </a:p>
      </dgm:t>
    </dgm:pt>
    <dgm:pt modelId="{C8893AB3-77BD-4C97-AC08-B5D74676AAF6}" type="parTrans" cxnId="{56405A43-44E8-4421-A122-0BE79C8231BC}">
      <dgm:prSet/>
      <dgm:spPr/>
      <dgm:t>
        <a:bodyPr/>
        <a:lstStyle/>
        <a:p>
          <a:endParaRPr lang="en-US" sz="1200"/>
        </a:p>
      </dgm:t>
    </dgm:pt>
    <dgm:pt modelId="{FE98E9FD-596E-4395-ABAD-41B3C5215491}" type="sibTrans" cxnId="{56405A43-44E8-4421-A122-0BE79C8231BC}">
      <dgm:prSet/>
      <dgm:spPr/>
      <dgm:t>
        <a:bodyPr/>
        <a:lstStyle/>
        <a:p>
          <a:endParaRPr lang="en-US" sz="1200"/>
        </a:p>
      </dgm:t>
    </dgm:pt>
    <dgm:pt modelId="{CB5D9B8E-7A52-48B5-8D0F-FE8611893A4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MX" sz="1200" dirty="0"/>
            <a:t>Feb</a:t>
          </a:r>
          <a:endParaRPr lang="en-US" sz="1200" dirty="0"/>
        </a:p>
      </dgm:t>
    </dgm:pt>
    <dgm:pt modelId="{3C2C26DA-0B4F-4055-BF45-1840C767FF80}" type="parTrans" cxnId="{F6DC2F03-1D78-4688-826B-FDC24786E865}">
      <dgm:prSet/>
      <dgm:spPr/>
      <dgm:t>
        <a:bodyPr/>
        <a:lstStyle/>
        <a:p>
          <a:endParaRPr lang="en-US" sz="1200"/>
        </a:p>
      </dgm:t>
    </dgm:pt>
    <dgm:pt modelId="{16A3F0F9-7CD7-4BAD-AE64-B2EA4CDCF027}" type="sibTrans" cxnId="{F6DC2F03-1D78-4688-826B-FDC24786E865}">
      <dgm:prSet/>
      <dgm:spPr/>
      <dgm:t>
        <a:bodyPr/>
        <a:lstStyle/>
        <a:p>
          <a:endParaRPr lang="en-US" sz="1200"/>
        </a:p>
      </dgm:t>
    </dgm:pt>
    <dgm:pt modelId="{D7EE45DB-0F67-40EC-893A-19B5F152829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MX" sz="1200" dirty="0"/>
            <a:t>Mar</a:t>
          </a:r>
          <a:endParaRPr lang="en-US" sz="1200" dirty="0"/>
        </a:p>
      </dgm:t>
    </dgm:pt>
    <dgm:pt modelId="{B26431F2-9F89-4865-A7CE-26CC44DB95FF}" type="parTrans" cxnId="{FCEF4BB4-3B3C-4F7E-8F35-95EC146C21A2}">
      <dgm:prSet/>
      <dgm:spPr/>
      <dgm:t>
        <a:bodyPr/>
        <a:lstStyle/>
        <a:p>
          <a:endParaRPr lang="en-US" sz="1200"/>
        </a:p>
      </dgm:t>
    </dgm:pt>
    <dgm:pt modelId="{A20ECB3F-3650-4903-B06C-B7DE5D7046F0}" type="sibTrans" cxnId="{FCEF4BB4-3B3C-4F7E-8F35-95EC146C21A2}">
      <dgm:prSet/>
      <dgm:spPr/>
      <dgm:t>
        <a:bodyPr/>
        <a:lstStyle/>
        <a:p>
          <a:endParaRPr lang="en-US" sz="1200"/>
        </a:p>
      </dgm:t>
    </dgm:pt>
    <dgm:pt modelId="{6E9A344C-9E1E-481E-B9F5-08F76B7A9E3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MX" sz="1200" dirty="0"/>
            <a:t>Abr</a:t>
          </a:r>
          <a:endParaRPr lang="en-US" sz="1200" dirty="0"/>
        </a:p>
      </dgm:t>
    </dgm:pt>
    <dgm:pt modelId="{26E736B9-4D95-4A7B-B581-88033F899E7C}" type="parTrans" cxnId="{C4835AB4-9052-4685-97E8-392F80C5D4DA}">
      <dgm:prSet/>
      <dgm:spPr/>
      <dgm:t>
        <a:bodyPr/>
        <a:lstStyle/>
        <a:p>
          <a:endParaRPr lang="en-US" sz="1200"/>
        </a:p>
      </dgm:t>
    </dgm:pt>
    <dgm:pt modelId="{035B303F-DFDD-476B-BE5E-061A2953F979}" type="sibTrans" cxnId="{C4835AB4-9052-4685-97E8-392F80C5D4DA}">
      <dgm:prSet/>
      <dgm:spPr/>
      <dgm:t>
        <a:bodyPr/>
        <a:lstStyle/>
        <a:p>
          <a:endParaRPr lang="en-US" sz="1200"/>
        </a:p>
      </dgm:t>
    </dgm:pt>
    <dgm:pt modelId="{C4D2B772-B428-4C4C-9718-2E0FB663A16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MX" sz="1200" dirty="0"/>
            <a:t>May</a:t>
          </a:r>
          <a:endParaRPr lang="en-US" sz="1200" dirty="0"/>
        </a:p>
      </dgm:t>
    </dgm:pt>
    <dgm:pt modelId="{A04893DA-4488-44F3-8C8E-A81E33DF00D7}" type="parTrans" cxnId="{5D3C4F93-FA28-497C-8C93-4CDF07C8C8E4}">
      <dgm:prSet/>
      <dgm:spPr/>
      <dgm:t>
        <a:bodyPr/>
        <a:lstStyle/>
        <a:p>
          <a:endParaRPr lang="en-US" sz="1200"/>
        </a:p>
      </dgm:t>
    </dgm:pt>
    <dgm:pt modelId="{307EE590-A180-4E57-B249-CB115A9BB2C5}" type="sibTrans" cxnId="{5D3C4F93-FA28-497C-8C93-4CDF07C8C8E4}">
      <dgm:prSet/>
      <dgm:spPr/>
      <dgm:t>
        <a:bodyPr/>
        <a:lstStyle/>
        <a:p>
          <a:endParaRPr lang="en-US" sz="1200"/>
        </a:p>
      </dgm:t>
    </dgm:pt>
    <dgm:pt modelId="{5C29FAFC-BC85-43D0-99FC-BF269A2FB50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MX" sz="1200" dirty="0"/>
            <a:t>Jun</a:t>
          </a:r>
          <a:endParaRPr lang="en-US" sz="1200" dirty="0"/>
        </a:p>
      </dgm:t>
    </dgm:pt>
    <dgm:pt modelId="{76B5131F-7DC0-45FD-8E71-FECE1E740CBF}" type="parTrans" cxnId="{B350B0F1-D610-464F-9AB8-F098DD2611BE}">
      <dgm:prSet/>
      <dgm:spPr/>
      <dgm:t>
        <a:bodyPr/>
        <a:lstStyle/>
        <a:p>
          <a:endParaRPr lang="en-US" sz="1200"/>
        </a:p>
      </dgm:t>
    </dgm:pt>
    <dgm:pt modelId="{12550698-20D9-470E-ACE1-60AF6F75B4B2}" type="sibTrans" cxnId="{B350B0F1-D610-464F-9AB8-F098DD2611BE}">
      <dgm:prSet/>
      <dgm:spPr/>
      <dgm:t>
        <a:bodyPr/>
        <a:lstStyle/>
        <a:p>
          <a:endParaRPr lang="en-US" sz="1200"/>
        </a:p>
      </dgm:t>
    </dgm:pt>
    <dgm:pt modelId="{503CFD5B-A079-49F3-8D51-E45B424F9B2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MX" sz="1200" dirty="0"/>
            <a:t>Jul</a:t>
          </a:r>
          <a:endParaRPr lang="en-US" sz="1200" dirty="0"/>
        </a:p>
      </dgm:t>
    </dgm:pt>
    <dgm:pt modelId="{9A67487B-8BFD-4882-8FF3-8D5DE26ACBBE}" type="parTrans" cxnId="{DA4A13FB-0F19-43AE-A0F2-2471AB9407D0}">
      <dgm:prSet/>
      <dgm:spPr/>
      <dgm:t>
        <a:bodyPr/>
        <a:lstStyle/>
        <a:p>
          <a:endParaRPr lang="en-US" sz="1200"/>
        </a:p>
      </dgm:t>
    </dgm:pt>
    <dgm:pt modelId="{19854706-6130-45D0-8D57-8E2D367A8A93}" type="sibTrans" cxnId="{DA4A13FB-0F19-43AE-A0F2-2471AB9407D0}">
      <dgm:prSet/>
      <dgm:spPr/>
      <dgm:t>
        <a:bodyPr/>
        <a:lstStyle/>
        <a:p>
          <a:endParaRPr lang="en-US" sz="1200"/>
        </a:p>
      </dgm:t>
    </dgm:pt>
    <dgm:pt modelId="{6F8AB01C-9712-422B-B4EB-32FABF28999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MX" sz="1200" dirty="0" err="1"/>
            <a:t>Ago</a:t>
          </a:r>
          <a:endParaRPr lang="en-US" sz="1200" dirty="0"/>
        </a:p>
      </dgm:t>
    </dgm:pt>
    <dgm:pt modelId="{16880408-D976-49E0-9496-51C78491B284}" type="parTrans" cxnId="{07F4375D-003B-40C1-AC1A-34F10B928931}">
      <dgm:prSet/>
      <dgm:spPr/>
      <dgm:t>
        <a:bodyPr/>
        <a:lstStyle/>
        <a:p>
          <a:endParaRPr lang="en-US" sz="1200"/>
        </a:p>
      </dgm:t>
    </dgm:pt>
    <dgm:pt modelId="{BDE99186-D558-4319-BA84-35B19ABEA971}" type="sibTrans" cxnId="{07F4375D-003B-40C1-AC1A-34F10B928931}">
      <dgm:prSet/>
      <dgm:spPr/>
      <dgm:t>
        <a:bodyPr/>
        <a:lstStyle/>
        <a:p>
          <a:endParaRPr lang="en-US" sz="1200"/>
        </a:p>
      </dgm:t>
    </dgm:pt>
    <dgm:pt modelId="{C47C923B-9FA0-400E-BA7A-0C85F961E2A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MX" sz="1200" dirty="0"/>
            <a:t>Sep</a:t>
          </a:r>
          <a:endParaRPr lang="en-US" sz="1200" dirty="0"/>
        </a:p>
      </dgm:t>
    </dgm:pt>
    <dgm:pt modelId="{3D30DF35-50DB-46B0-9D68-126FEFC96FEE}" type="parTrans" cxnId="{84597E79-93EA-4C43-B575-C74E2143DE1B}">
      <dgm:prSet/>
      <dgm:spPr/>
      <dgm:t>
        <a:bodyPr/>
        <a:lstStyle/>
        <a:p>
          <a:endParaRPr lang="en-US" sz="1200"/>
        </a:p>
      </dgm:t>
    </dgm:pt>
    <dgm:pt modelId="{E64590FA-4731-4F9D-AB67-1A25A58CFAC0}" type="sibTrans" cxnId="{84597E79-93EA-4C43-B575-C74E2143DE1B}">
      <dgm:prSet/>
      <dgm:spPr/>
      <dgm:t>
        <a:bodyPr/>
        <a:lstStyle/>
        <a:p>
          <a:endParaRPr lang="en-US" sz="1200"/>
        </a:p>
      </dgm:t>
    </dgm:pt>
    <dgm:pt modelId="{633DF7B9-2EA0-4181-9E94-096CD6D9B432}" type="pres">
      <dgm:prSet presAssocID="{0CCAC045-773B-4F02-ACE9-8E9EC9CD3391}" presName="Name0" presStyleCnt="0">
        <dgm:presLayoutVars>
          <dgm:dir/>
          <dgm:animLvl val="lvl"/>
          <dgm:resizeHandles val="exact"/>
        </dgm:presLayoutVars>
      </dgm:prSet>
      <dgm:spPr/>
    </dgm:pt>
    <dgm:pt modelId="{CB55CA7E-20DA-4A6B-A36B-54CEA45FFFDF}" type="pres">
      <dgm:prSet presAssocID="{0961BA2F-E80C-407B-A6A7-3AAF58856150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</dgm:pt>
    <dgm:pt modelId="{7FDE49D8-D1FA-4E05-B268-D6480A3DB6CD}" type="pres">
      <dgm:prSet presAssocID="{EDA34461-540E-4180-A84D-4E48F83D377C}" presName="parTxOnlySpace" presStyleCnt="0"/>
      <dgm:spPr/>
    </dgm:pt>
    <dgm:pt modelId="{EAD438A7-50AC-45A6-91ED-A82B851BF744}" type="pres">
      <dgm:prSet presAssocID="{8D3F16FA-0BD3-4409-8352-FCBDB8AFDF45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</dgm:pt>
    <dgm:pt modelId="{111E944C-8373-4771-8C8D-C5A3A6485C4A}" type="pres">
      <dgm:prSet presAssocID="{08CB7BC0-1D59-4CE3-8526-8E49140136B4}" presName="parTxOnlySpace" presStyleCnt="0"/>
      <dgm:spPr/>
    </dgm:pt>
    <dgm:pt modelId="{58F97205-784E-4CEC-A7F5-E1E28E266F08}" type="pres">
      <dgm:prSet presAssocID="{63F205E1-CF37-4BEE-927A-BC46B2CA147B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</dgm:pt>
    <dgm:pt modelId="{890A2503-B8EE-4536-90FC-3A9C728439DC}" type="pres">
      <dgm:prSet presAssocID="{34ABE9BB-90D4-4313-B3E4-0833817B9809}" presName="parTxOnlySpace" presStyleCnt="0"/>
      <dgm:spPr/>
    </dgm:pt>
    <dgm:pt modelId="{D03C83BB-A5A1-43D8-A93A-1260F71718E2}" type="pres">
      <dgm:prSet presAssocID="{128120DD-95AF-41B6-A0BB-EAB09A871072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</dgm:pt>
    <dgm:pt modelId="{2E803D02-E37E-4D6B-B668-E21DA059818A}" type="pres">
      <dgm:prSet presAssocID="{FE98E9FD-596E-4395-ABAD-41B3C5215491}" presName="parTxOnlySpace" presStyleCnt="0"/>
      <dgm:spPr/>
    </dgm:pt>
    <dgm:pt modelId="{9532BED1-B9CF-449B-B7E2-AA3464861EEB}" type="pres">
      <dgm:prSet presAssocID="{CB5D9B8E-7A52-48B5-8D0F-FE8611893A4A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</dgm:pt>
    <dgm:pt modelId="{8774EE09-18D1-43DE-9A68-3D39D93B9E94}" type="pres">
      <dgm:prSet presAssocID="{16A3F0F9-7CD7-4BAD-AE64-B2EA4CDCF027}" presName="parTxOnlySpace" presStyleCnt="0"/>
      <dgm:spPr/>
    </dgm:pt>
    <dgm:pt modelId="{CEBD27C4-E1AB-4612-B38C-484830405E64}" type="pres">
      <dgm:prSet presAssocID="{D7EE45DB-0F67-40EC-893A-19B5F1528294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</dgm:pt>
    <dgm:pt modelId="{55CF51C4-E05D-4360-B877-EC731768C345}" type="pres">
      <dgm:prSet presAssocID="{A20ECB3F-3650-4903-B06C-B7DE5D7046F0}" presName="parTxOnlySpace" presStyleCnt="0"/>
      <dgm:spPr/>
    </dgm:pt>
    <dgm:pt modelId="{F9D0DD73-3509-4D17-8B42-F4AEF362A4AF}" type="pres">
      <dgm:prSet presAssocID="{6E9A344C-9E1E-481E-B9F5-08F76B7A9E3C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</dgm:pt>
    <dgm:pt modelId="{59BF2776-2D7F-427D-8C90-1ED80E863DB2}" type="pres">
      <dgm:prSet presAssocID="{035B303F-DFDD-476B-BE5E-061A2953F979}" presName="parTxOnlySpace" presStyleCnt="0"/>
      <dgm:spPr/>
    </dgm:pt>
    <dgm:pt modelId="{A2D53B79-637F-4AA5-971B-678422E42E4D}" type="pres">
      <dgm:prSet presAssocID="{C4D2B772-B428-4C4C-9718-2E0FB663A16A}" presName="parTxOnly" presStyleLbl="node1" presStyleIdx="7" presStyleCnt="12">
        <dgm:presLayoutVars>
          <dgm:chMax val="0"/>
          <dgm:chPref val="0"/>
          <dgm:bulletEnabled val="1"/>
        </dgm:presLayoutVars>
      </dgm:prSet>
      <dgm:spPr/>
    </dgm:pt>
    <dgm:pt modelId="{590C1B6C-52FB-4F87-9B23-963CB6467581}" type="pres">
      <dgm:prSet presAssocID="{307EE590-A180-4E57-B249-CB115A9BB2C5}" presName="parTxOnlySpace" presStyleCnt="0"/>
      <dgm:spPr/>
    </dgm:pt>
    <dgm:pt modelId="{C99E2C5B-4B99-4CA2-A04B-913510124932}" type="pres">
      <dgm:prSet presAssocID="{5C29FAFC-BC85-43D0-99FC-BF269A2FB50A}" presName="parTxOnly" presStyleLbl="node1" presStyleIdx="8" presStyleCnt="12">
        <dgm:presLayoutVars>
          <dgm:chMax val="0"/>
          <dgm:chPref val="0"/>
          <dgm:bulletEnabled val="1"/>
        </dgm:presLayoutVars>
      </dgm:prSet>
      <dgm:spPr/>
    </dgm:pt>
    <dgm:pt modelId="{BEFBF875-ECE8-4A5D-AC78-1C49B81394AA}" type="pres">
      <dgm:prSet presAssocID="{12550698-20D9-470E-ACE1-60AF6F75B4B2}" presName="parTxOnlySpace" presStyleCnt="0"/>
      <dgm:spPr/>
    </dgm:pt>
    <dgm:pt modelId="{7D2CF293-2537-4DD8-AF23-9A5899D643F2}" type="pres">
      <dgm:prSet presAssocID="{503CFD5B-A079-49F3-8D51-E45B424F9B24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</dgm:pt>
    <dgm:pt modelId="{0C36F06A-6C68-48AE-880F-42844A5AF831}" type="pres">
      <dgm:prSet presAssocID="{19854706-6130-45D0-8D57-8E2D367A8A93}" presName="parTxOnlySpace" presStyleCnt="0"/>
      <dgm:spPr/>
    </dgm:pt>
    <dgm:pt modelId="{8F4151A9-26AA-4DB7-96CB-7959861CB766}" type="pres">
      <dgm:prSet presAssocID="{6F8AB01C-9712-422B-B4EB-32FABF289993}" presName="parTxOnly" presStyleLbl="node1" presStyleIdx="10" presStyleCnt="12">
        <dgm:presLayoutVars>
          <dgm:chMax val="0"/>
          <dgm:chPref val="0"/>
          <dgm:bulletEnabled val="1"/>
        </dgm:presLayoutVars>
      </dgm:prSet>
      <dgm:spPr/>
    </dgm:pt>
    <dgm:pt modelId="{D972A3AC-ABE5-4C4A-9EA9-6CFA4D099EFF}" type="pres">
      <dgm:prSet presAssocID="{BDE99186-D558-4319-BA84-35B19ABEA971}" presName="parTxOnlySpace" presStyleCnt="0"/>
      <dgm:spPr/>
    </dgm:pt>
    <dgm:pt modelId="{0E51C7AC-CECD-492A-805D-665B9D6CA32E}" type="pres">
      <dgm:prSet presAssocID="{C47C923B-9FA0-400E-BA7A-0C85F961E2AA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F6DC2F03-1D78-4688-826B-FDC24786E865}" srcId="{0CCAC045-773B-4F02-ACE9-8E9EC9CD3391}" destId="{CB5D9B8E-7A52-48B5-8D0F-FE8611893A4A}" srcOrd="4" destOrd="0" parTransId="{3C2C26DA-0B4F-4055-BF45-1840C767FF80}" sibTransId="{16A3F0F9-7CD7-4BAD-AE64-B2EA4CDCF027}"/>
    <dgm:cxn modelId="{B3F9880D-0E99-4A97-8E75-8B94ECDC520F}" type="presOf" srcId="{128120DD-95AF-41B6-A0BB-EAB09A871072}" destId="{D03C83BB-A5A1-43D8-A93A-1260F71718E2}" srcOrd="0" destOrd="0" presId="urn:microsoft.com/office/officeart/2005/8/layout/chevron1"/>
    <dgm:cxn modelId="{7CFFA814-A60C-4B95-A08F-01D0F6A31F79}" type="presOf" srcId="{8D3F16FA-0BD3-4409-8352-FCBDB8AFDF45}" destId="{EAD438A7-50AC-45A6-91ED-A82B851BF744}" srcOrd="0" destOrd="0" presId="urn:microsoft.com/office/officeart/2005/8/layout/chevron1"/>
    <dgm:cxn modelId="{6DD4E71C-A891-464D-8999-0A8EA400A35F}" type="presOf" srcId="{5C29FAFC-BC85-43D0-99FC-BF269A2FB50A}" destId="{C99E2C5B-4B99-4CA2-A04B-913510124932}" srcOrd="0" destOrd="0" presId="urn:microsoft.com/office/officeart/2005/8/layout/chevron1"/>
    <dgm:cxn modelId="{07F4375D-003B-40C1-AC1A-34F10B928931}" srcId="{0CCAC045-773B-4F02-ACE9-8E9EC9CD3391}" destId="{6F8AB01C-9712-422B-B4EB-32FABF289993}" srcOrd="10" destOrd="0" parTransId="{16880408-D976-49E0-9496-51C78491B284}" sibTransId="{BDE99186-D558-4319-BA84-35B19ABEA971}"/>
    <dgm:cxn modelId="{56405A43-44E8-4421-A122-0BE79C8231BC}" srcId="{0CCAC045-773B-4F02-ACE9-8E9EC9CD3391}" destId="{128120DD-95AF-41B6-A0BB-EAB09A871072}" srcOrd="3" destOrd="0" parTransId="{C8893AB3-77BD-4C97-AC08-B5D74676AAF6}" sibTransId="{FE98E9FD-596E-4395-ABAD-41B3C5215491}"/>
    <dgm:cxn modelId="{FFC10246-9152-4A1F-9C3F-42794D643A60}" type="presOf" srcId="{D7EE45DB-0F67-40EC-893A-19B5F1528294}" destId="{CEBD27C4-E1AB-4612-B38C-484830405E64}" srcOrd="0" destOrd="0" presId="urn:microsoft.com/office/officeart/2005/8/layout/chevron1"/>
    <dgm:cxn modelId="{FB401B48-6ABD-4035-99D4-424EE7CE2BD0}" type="presOf" srcId="{C47C923B-9FA0-400E-BA7A-0C85F961E2AA}" destId="{0E51C7AC-CECD-492A-805D-665B9D6CA32E}" srcOrd="0" destOrd="0" presId="urn:microsoft.com/office/officeart/2005/8/layout/chevron1"/>
    <dgm:cxn modelId="{963E734F-CB93-417C-A538-98A8866F1CE2}" srcId="{0CCAC045-773B-4F02-ACE9-8E9EC9CD3391}" destId="{8D3F16FA-0BD3-4409-8352-FCBDB8AFDF45}" srcOrd="1" destOrd="0" parTransId="{0257B79E-6BD0-4529-9C96-8D05BC076DCD}" sibTransId="{08CB7BC0-1D59-4CE3-8526-8E49140136B4}"/>
    <dgm:cxn modelId="{CFD75A4F-D537-4FEC-8ABC-4BA702D359D3}" type="presOf" srcId="{6F8AB01C-9712-422B-B4EB-32FABF289993}" destId="{8F4151A9-26AA-4DB7-96CB-7959861CB766}" srcOrd="0" destOrd="0" presId="urn:microsoft.com/office/officeart/2005/8/layout/chevron1"/>
    <dgm:cxn modelId="{CF2DCB75-3B9C-40A8-A65E-69D3940DB376}" type="presOf" srcId="{C4D2B772-B428-4C4C-9718-2E0FB663A16A}" destId="{A2D53B79-637F-4AA5-971B-678422E42E4D}" srcOrd="0" destOrd="0" presId="urn:microsoft.com/office/officeart/2005/8/layout/chevron1"/>
    <dgm:cxn modelId="{84597E79-93EA-4C43-B575-C74E2143DE1B}" srcId="{0CCAC045-773B-4F02-ACE9-8E9EC9CD3391}" destId="{C47C923B-9FA0-400E-BA7A-0C85F961E2AA}" srcOrd="11" destOrd="0" parTransId="{3D30DF35-50DB-46B0-9D68-126FEFC96FEE}" sibTransId="{E64590FA-4731-4F9D-AB67-1A25A58CFAC0}"/>
    <dgm:cxn modelId="{2B474D7F-4104-4761-A0F7-50E6037224A0}" type="presOf" srcId="{6E9A344C-9E1E-481E-B9F5-08F76B7A9E3C}" destId="{F9D0DD73-3509-4D17-8B42-F4AEF362A4AF}" srcOrd="0" destOrd="0" presId="urn:microsoft.com/office/officeart/2005/8/layout/chevron1"/>
    <dgm:cxn modelId="{72240A85-3858-4D86-A29A-8A86A2494013}" type="presOf" srcId="{0961BA2F-E80C-407B-A6A7-3AAF58856150}" destId="{CB55CA7E-20DA-4A6B-A36B-54CEA45FFFDF}" srcOrd="0" destOrd="0" presId="urn:microsoft.com/office/officeart/2005/8/layout/chevron1"/>
    <dgm:cxn modelId="{F26EEF86-06DC-47A3-9B77-D94D0ACF9019}" srcId="{0CCAC045-773B-4F02-ACE9-8E9EC9CD3391}" destId="{0961BA2F-E80C-407B-A6A7-3AAF58856150}" srcOrd="0" destOrd="0" parTransId="{0446D9F0-768D-442C-A986-B3F1ADB6522B}" sibTransId="{EDA34461-540E-4180-A84D-4E48F83D377C}"/>
    <dgm:cxn modelId="{B8EEA288-541D-46A1-B5E0-2EC134D1E465}" type="presOf" srcId="{63F205E1-CF37-4BEE-927A-BC46B2CA147B}" destId="{58F97205-784E-4CEC-A7F5-E1E28E266F08}" srcOrd="0" destOrd="0" presId="urn:microsoft.com/office/officeart/2005/8/layout/chevron1"/>
    <dgm:cxn modelId="{B0781989-CEB9-4C64-9676-E3BF0ED60FE1}" type="presOf" srcId="{0CCAC045-773B-4F02-ACE9-8E9EC9CD3391}" destId="{633DF7B9-2EA0-4181-9E94-096CD6D9B432}" srcOrd="0" destOrd="0" presId="urn:microsoft.com/office/officeart/2005/8/layout/chevron1"/>
    <dgm:cxn modelId="{5D3C4F93-FA28-497C-8C93-4CDF07C8C8E4}" srcId="{0CCAC045-773B-4F02-ACE9-8E9EC9CD3391}" destId="{C4D2B772-B428-4C4C-9718-2E0FB663A16A}" srcOrd="7" destOrd="0" parTransId="{A04893DA-4488-44F3-8C8E-A81E33DF00D7}" sibTransId="{307EE590-A180-4E57-B249-CB115A9BB2C5}"/>
    <dgm:cxn modelId="{474995B3-945F-4BA8-9ABD-8D9124725261}" type="presOf" srcId="{503CFD5B-A079-49F3-8D51-E45B424F9B24}" destId="{7D2CF293-2537-4DD8-AF23-9A5899D643F2}" srcOrd="0" destOrd="0" presId="urn:microsoft.com/office/officeart/2005/8/layout/chevron1"/>
    <dgm:cxn modelId="{FCEF4BB4-3B3C-4F7E-8F35-95EC146C21A2}" srcId="{0CCAC045-773B-4F02-ACE9-8E9EC9CD3391}" destId="{D7EE45DB-0F67-40EC-893A-19B5F1528294}" srcOrd="5" destOrd="0" parTransId="{B26431F2-9F89-4865-A7CE-26CC44DB95FF}" sibTransId="{A20ECB3F-3650-4903-B06C-B7DE5D7046F0}"/>
    <dgm:cxn modelId="{C4835AB4-9052-4685-97E8-392F80C5D4DA}" srcId="{0CCAC045-773B-4F02-ACE9-8E9EC9CD3391}" destId="{6E9A344C-9E1E-481E-B9F5-08F76B7A9E3C}" srcOrd="6" destOrd="0" parTransId="{26E736B9-4D95-4A7B-B581-88033F899E7C}" sibTransId="{035B303F-DFDD-476B-BE5E-061A2953F979}"/>
    <dgm:cxn modelId="{A985F1B6-3419-4CE6-9E8A-004B29044858}" type="presOf" srcId="{CB5D9B8E-7A52-48B5-8D0F-FE8611893A4A}" destId="{9532BED1-B9CF-449B-B7E2-AA3464861EEB}" srcOrd="0" destOrd="0" presId="urn:microsoft.com/office/officeart/2005/8/layout/chevron1"/>
    <dgm:cxn modelId="{64312CF1-828C-405F-AE5A-0D7312370FE7}" srcId="{0CCAC045-773B-4F02-ACE9-8E9EC9CD3391}" destId="{63F205E1-CF37-4BEE-927A-BC46B2CA147B}" srcOrd="2" destOrd="0" parTransId="{FF892E2B-5F55-4E48-BBA6-D34462C7A5A2}" sibTransId="{34ABE9BB-90D4-4313-B3E4-0833817B9809}"/>
    <dgm:cxn modelId="{B350B0F1-D610-464F-9AB8-F098DD2611BE}" srcId="{0CCAC045-773B-4F02-ACE9-8E9EC9CD3391}" destId="{5C29FAFC-BC85-43D0-99FC-BF269A2FB50A}" srcOrd="8" destOrd="0" parTransId="{76B5131F-7DC0-45FD-8E71-FECE1E740CBF}" sibTransId="{12550698-20D9-470E-ACE1-60AF6F75B4B2}"/>
    <dgm:cxn modelId="{DA4A13FB-0F19-43AE-A0F2-2471AB9407D0}" srcId="{0CCAC045-773B-4F02-ACE9-8E9EC9CD3391}" destId="{503CFD5B-A079-49F3-8D51-E45B424F9B24}" srcOrd="9" destOrd="0" parTransId="{9A67487B-8BFD-4882-8FF3-8D5DE26ACBBE}" sibTransId="{19854706-6130-45D0-8D57-8E2D367A8A93}"/>
    <dgm:cxn modelId="{36E373EE-4DC2-4933-B6E7-CBCE1C03978A}" type="presParOf" srcId="{633DF7B9-2EA0-4181-9E94-096CD6D9B432}" destId="{CB55CA7E-20DA-4A6B-A36B-54CEA45FFFDF}" srcOrd="0" destOrd="0" presId="urn:microsoft.com/office/officeart/2005/8/layout/chevron1"/>
    <dgm:cxn modelId="{0E2BCC45-DC69-40B3-9035-DA2842B7F3D4}" type="presParOf" srcId="{633DF7B9-2EA0-4181-9E94-096CD6D9B432}" destId="{7FDE49D8-D1FA-4E05-B268-D6480A3DB6CD}" srcOrd="1" destOrd="0" presId="urn:microsoft.com/office/officeart/2005/8/layout/chevron1"/>
    <dgm:cxn modelId="{9F37490B-BB59-4AF0-8F06-3B7334A22F0A}" type="presParOf" srcId="{633DF7B9-2EA0-4181-9E94-096CD6D9B432}" destId="{EAD438A7-50AC-45A6-91ED-A82B851BF744}" srcOrd="2" destOrd="0" presId="urn:microsoft.com/office/officeart/2005/8/layout/chevron1"/>
    <dgm:cxn modelId="{2CBB5A16-9DFA-4F02-9E1A-188DF4EFC3CE}" type="presParOf" srcId="{633DF7B9-2EA0-4181-9E94-096CD6D9B432}" destId="{111E944C-8373-4771-8C8D-C5A3A6485C4A}" srcOrd="3" destOrd="0" presId="urn:microsoft.com/office/officeart/2005/8/layout/chevron1"/>
    <dgm:cxn modelId="{F3997784-49E6-4A15-BCCD-5EC5402BA0A0}" type="presParOf" srcId="{633DF7B9-2EA0-4181-9E94-096CD6D9B432}" destId="{58F97205-784E-4CEC-A7F5-E1E28E266F08}" srcOrd="4" destOrd="0" presId="urn:microsoft.com/office/officeart/2005/8/layout/chevron1"/>
    <dgm:cxn modelId="{7A0FEF22-A4F7-45AC-938F-1780ADB12DC3}" type="presParOf" srcId="{633DF7B9-2EA0-4181-9E94-096CD6D9B432}" destId="{890A2503-B8EE-4536-90FC-3A9C728439DC}" srcOrd="5" destOrd="0" presId="urn:microsoft.com/office/officeart/2005/8/layout/chevron1"/>
    <dgm:cxn modelId="{97509DA7-BEE4-4DAB-A292-14C5C5BC478C}" type="presParOf" srcId="{633DF7B9-2EA0-4181-9E94-096CD6D9B432}" destId="{D03C83BB-A5A1-43D8-A93A-1260F71718E2}" srcOrd="6" destOrd="0" presId="urn:microsoft.com/office/officeart/2005/8/layout/chevron1"/>
    <dgm:cxn modelId="{E88FD912-2E41-461C-903A-C1408A486DD9}" type="presParOf" srcId="{633DF7B9-2EA0-4181-9E94-096CD6D9B432}" destId="{2E803D02-E37E-4D6B-B668-E21DA059818A}" srcOrd="7" destOrd="0" presId="urn:microsoft.com/office/officeart/2005/8/layout/chevron1"/>
    <dgm:cxn modelId="{37CF60A9-83C7-44C0-AEF5-85D6CB2FE792}" type="presParOf" srcId="{633DF7B9-2EA0-4181-9E94-096CD6D9B432}" destId="{9532BED1-B9CF-449B-B7E2-AA3464861EEB}" srcOrd="8" destOrd="0" presId="urn:microsoft.com/office/officeart/2005/8/layout/chevron1"/>
    <dgm:cxn modelId="{C8610A9C-32A5-4F3C-A14B-761ECCABA625}" type="presParOf" srcId="{633DF7B9-2EA0-4181-9E94-096CD6D9B432}" destId="{8774EE09-18D1-43DE-9A68-3D39D93B9E94}" srcOrd="9" destOrd="0" presId="urn:microsoft.com/office/officeart/2005/8/layout/chevron1"/>
    <dgm:cxn modelId="{E541B24C-750B-4FE2-8CFD-1B853B21D16D}" type="presParOf" srcId="{633DF7B9-2EA0-4181-9E94-096CD6D9B432}" destId="{CEBD27C4-E1AB-4612-B38C-484830405E64}" srcOrd="10" destOrd="0" presId="urn:microsoft.com/office/officeart/2005/8/layout/chevron1"/>
    <dgm:cxn modelId="{CAF8D9B3-2F92-4E08-AD89-C128EB593E75}" type="presParOf" srcId="{633DF7B9-2EA0-4181-9E94-096CD6D9B432}" destId="{55CF51C4-E05D-4360-B877-EC731768C345}" srcOrd="11" destOrd="0" presId="urn:microsoft.com/office/officeart/2005/8/layout/chevron1"/>
    <dgm:cxn modelId="{2EAB4C1D-E88A-4B36-9AFF-F81F1CCF24D7}" type="presParOf" srcId="{633DF7B9-2EA0-4181-9E94-096CD6D9B432}" destId="{F9D0DD73-3509-4D17-8B42-F4AEF362A4AF}" srcOrd="12" destOrd="0" presId="urn:microsoft.com/office/officeart/2005/8/layout/chevron1"/>
    <dgm:cxn modelId="{73D7E9F9-1D12-4D27-B339-1D1145F502EC}" type="presParOf" srcId="{633DF7B9-2EA0-4181-9E94-096CD6D9B432}" destId="{59BF2776-2D7F-427D-8C90-1ED80E863DB2}" srcOrd="13" destOrd="0" presId="urn:microsoft.com/office/officeart/2005/8/layout/chevron1"/>
    <dgm:cxn modelId="{6C594E7D-9802-40DE-86C5-ECCF43D393DA}" type="presParOf" srcId="{633DF7B9-2EA0-4181-9E94-096CD6D9B432}" destId="{A2D53B79-637F-4AA5-971B-678422E42E4D}" srcOrd="14" destOrd="0" presId="urn:microsoft.com/office/officeart/2005/8/layout/chevron1"/>
    <dgm:cxn modelId="{265D8D6C-7C38-4895-B3CD-F4CAECC2206C}" type="presParOf" srcId="{633DF7B9-2EA0-4181-9E94-096CD6D9B432}" destId="{590C1B6C-52FB-4F87-9B23-963CB6467581}" srcOrd="15" destOrd="0" presId="urn:microsoft.com/office/officeart/2005/8/layout/chevron1"/>
    <dgm:cxn modelId="{3D15F2E1-022F-478C-9E89-5DDB45000AEC}" type="presParOf" srcId="{633DF7B9-2EA0-4181-9E94-096CD6D9B432}" destId="{C99E2C5B-4B99-4CA2-A04B-913510124932}" srcOrd="16" destOrd="0" presId="urn:microsoft.com/office/officeart/2005/8/layout/chevron1"/>
    <dgm:cxn modelId="{BA03EAA9-EA9E-4295-AFF1-791E143C0BC2}" type="presParOf" srcId="{633DF7B9-2EA0-4181-9E94-096CD6D9B432}" destId="{BEFBF875-ECE8-4A5D-AC78-1C49B81394AA}" srcOrd="17" destOrd="0" presId="urn:microsoft.com/office/officeart/2005/8/layout/chevron1"/>
    <dgm:cxn modelId="{CF238297-100F-4A1E-A2D0-4E78A37A0317}" type="presParOf" srcId="{633DF7B9-2EA0-4181-9E94-096CD6D9B432}" destId="{7D2CF293-2537-4DD8-AF23-9A5899D643F2}" srcOrd="18" destOrd="0" presId="urn:microsoft.com/office/officeart/2005/8/layout/chevron1"/>
    <dgm:cxn modelId="{720C1676-8035-4778-9D57-6A6CA006B88F}" type="presParOf" srcId="{633DF7B9-2EA0-4181-9E94-096CD6D9B432}" destId="{0C36F06A-6C68-48AE-880F-42844A5AF831}" srcOrd="19" destOrd="0" presId="urn:microsoft.com/office/officeart/2005/8/layout/chevron1"/>
    <dgm:cxn modelId="{2609888A-9A03-4A64-B5A6-7A0110C7AA9A}" type="presParOf" srcId="{633DF7B9-2EA0-4181-9E94-096CD6D9B432}" destId="{8F4151A9-26AA-4DB7-96CB-7959861CB766}" srcOrd="20" destOrd="0" presId="urn:microsoft.com/office/officeart/2005/8/layout/chevron1"/>
    <dgm:cxn modelId="{65C60C5A-CE3F-4C92-BC7F-1B3FF2989AEF}" type="presParOf" srcId="{633DF7B9-2EA0-4181-9E94-096CD6D9B432}" destId="{D972A3AC-ABE5-4C4A-9EA9-6CFA4D099EFF}" srcOrd="21" destOrd="0" presId="urn:microsoft.com/office/officeart/2005/8/layout/chevron1"/>
    <dgm:cxn modelId="{C5778B60-923B-4B18-873C-94E0EF3FF2ED}" type="presParOf" srcId="{633DF7B9-2EA0-4181-9E94-096CD6D9B432}" destId="{0E51C7AC-CECD-492A-805D-665B9D6CA32E}" srcOrd="22" destOrd="0" presId="urn:microsoft.com/office/officeart/2005/8/layout/chevron1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5CA7E-20DA-4A6B-A36B-54CEA45FFFDF}">
      <dsp:nvSpPr>
        <dsp:cNvPr id="0" name=""/>
        <dsp:cNvSpPr/>
      </dsp:nvSpPr>
      <dsp:spPr>
        <a:xfrm>
          <a:off x="2521" y="24013"/>
          <a:ext cx="620851" cy="2483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Oct</a:t>
          </a:r>
          <a:endParaRPr lang="en-US" sz="1200" kern="1200" dirty="0"/>
        </a:p>
      </dsp:txBody>
      <dsp:txXfrm>
        <a:off x="126691" y="24013"/>
        <a:ext cx="372511" cy="248340"/>
      </dsp:txXfrm>
    </dsp:sp>
    <dsp:sp modelId="{EAD438A7-50AC-45A6-91ED-A82B851BF744}">
      <dsp:nvSpPr>
        <dsp:cNvPr id="0" name=""/>
        <dsp:cNvSpPr/>
      </dsp:nvSpPr>
      <dsp:spPr>
        <a:xfrm>
          <a:off x="561287" y="24013"/>
          <a:ext cx="620851" cy="2483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Nov</a:t>
          </a:r>
          <a:endParaRPr lang="en-US" sz="1200" kern="1200" dirty="0"/>
        </a:p>
      </dsp:txBody>
      <dsp:txXfrm>
        <a:off x="685457" y="24013"/>
        <a:ext cx="372511" cy="248340"/>
      </dsp:txXfrm>
    </dsp:sp>
    <dsp:sp modelId="{58F97205-784E-4CEC-A7F5-E1E28E266F08}">
      <dsp:nvSpPr>
        <dsp:cNvPr id="0" name=""/>
        <dsp:cNvSpPr/>
      </dsp:nvSpPr>
      <dsp:spPr>
        <a:xfrm>
          <a:off x="1120053" y="24013"/>
          <a:ext cx="620851" cy="2483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Dic</a:t>
          </a:r>
          <a:endParaRPr lang="en-US" sz="1200" kern="1200" dirty="0"/>
        </a:p>
      </dsp:txBody>
      <dsp:txXfrm>
        <a:off x="1244223" y="24013"/>
        <a:ext cx="372511" cy="248340"/>
      </dsp:txXfrm>
    </dsp:sp>
    <dsp:sp modelId="{D03C83BB-A5A1-43D8-A93A-1260F71718E2}">
      <dsp:nvSpPr>
        <dsp:cNvPr id="0" name=""/>
        <dsp:cNvSpPr/>
      </dsp:nvSpPr>
      <dsp:spPr>
        <a:xfrm>
          <a:off x="1678819" y="24013"/>
          <a:ext cx="620851" cy="2483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Ene</a:t>
          </a:r>
        </a:p>
      </dsp:txBody>
      <dsp:txXfrm>
        <a:off x="1802989" y="24013"/>
        <a:ext cx="372511" cy="248340"/>
      </dsp:txXfrm>
    </dsp:sp>
    <dsp:sp modelId="{9532BED1-B9CF-449B-B7E2-AA3464861EEB}">
      <dsp:nvSpPr>
        <dsp:cNvPr id="0" name=""/>
        <dsp:cNvSpPr/>
      </dsp:nvSpPr>
      <dsp:spPr>
        <a:xfrm>
          <a:off x="2237585" y="24013"/>
          <a:ext cx="620851" cy="2483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Feb</a:t>
          </a:r>
          <a:endParaRPr lang="en-US" sz="1200" kern="1200" dirty="0"/>
        </a:p>
      </dsp:txBody>
      <dsp:txXfrm>
        <a:off x="2361755" y="24013"/>
        <a:ext cx="372511" cy="248340"/>
      </dsp:txXfrm>
    </dsp:sp>
    <dsp:sp modelId="{CEBD27C4-E1AB-4612-B38C-484830405E64}">
      <dsp:nvSpPr>
        <dsp:cNvPr id="0" name=""/>
        <dsp:cNvSpPr/>
      </dsp:nvSpPr>
      <dsp:spPr>
        <a:xfrm>
          <a:off x="2796351" y="24013"/>
          <a:ext cx="620851" cy="2483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Mar</a:t>
          </a:r>
          <a:endParaRPr lang="en-US" sz="1200" kern="1200" dirty="0"/>
        </a:p>
      </dsp:txBody>
      <dsp:txXfrm>
        <a:off x="2920521" y="24013"/>
        <a:ext cx="372511" cy="248340"/>
      </dsp:txXfrm>
    </dsp:sp>
    <dsp:sp modelId="{F9D0DD73-3509-4D17-8B42-F4AEF362A4AF}">
      <dsp:nvSpPr>
        <dsp:cNvPr id="0" name=""/>
        <dsp:cNvSpPr/>
      </dsp:nvSpPr>
      <dsp:spPr>
        <a:xfrm>
          <a:off x="3355117" y="24013"/>
          <a:ext cx="620851" cy="2483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Abr</a:t>
          </a:r>
          <a:endParaRPr lang="en-US" sz="1200" kern="1200" dirty="0"/>
        </a:p>
      </dsp:txBody>
      <dsp:txXfrm>
        <a:off x="3479287" y="24013"/>
        <a:ext cx="372511" cy="248340"/>
      </dsp:txXfrm>
    </dsp:sp>
    <dsp:sp modelId="{A2D53B79-637F-4AA5-971B-678422E42E4D}">
      <dsp:nvSpPr>
        <dsp:cNvPr id="0" name=""/>
        <dsp:cNvSpPr/>
      </dsp:nvSpPr>
      <dsp:spPr>
        <a:xfrm>
          <a:off x="3913883" y="24013"/>
          <a:ext cx="620851" cy="2483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May</a:t>
          </a:r>
          <a:endParaRPr lang="en-US" sz="1200" kern="1200" dirty="0"/>
        </a:p>
      </dsp:txBody>
      <dsp:txXfrm>
        <a:off x="4038053" y="24013"/>
        <a:ext cx="372511" cy="248340"/>
      </dsp:txXfrm>
    </dsp:sp>
    <dsp:sp modelId="{C99E2C5B-4B99-4CA2-A04B-913510124932}">
      <dsp:nvSpPr>
        <dsp:cNvPr id="0" name=""/>
        <dsp:cNvSpPr/>
      </dsp:nvSpPr>
      <dsp:spPr>
        <a:xfrm>
          <a:off x="4472649" y="24013"/>
          <a:ext cx="620851" cy="2483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Jun</a:t>
          </a:r>
          <a:endParaRPr lang="en-US" sz="1200" kern="1200" dirty="0"/>
        </a:p>
      </dsp:txBody>
      <dsp:txXfrm>
        <a:off x="4596819" y="24013"/>
        <a:ext cx="372511" cy="248340"/>
      </dsp:txXfrm>
    </dsp:sp>
    <dsp:sp modelId="{7D2CF293-2537-4DD8-AF23-9A5899D643F2}">
      <dsp:nvSpPr>
        <dsp:cNvPr id="0" name=""/>
        <dsp:cNvSpPr/>
      </dsp:nvSpPr>
      <dsp:spPr>
        <a:xfrm>
          <a:off x="5031415" y="24013"/>
          <a:ext cx="620851" cy="2483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Jul</a:t>
          </a:r>
          <a:endParaRPr lang="en-US" sz="1200" kern="1200" dirty="0"/>
        </a:p>
      </dsp:txBody>
      <dsp:txXfrm>
        <a:off x="5155585" y="24013"/>
        <a:ext cx="372511" cy="248340"/>
      </dsp:txXfrm>
    </dsp:sp>
    <dsp:sp modelId="{8F4151A9-26AA-4DB7-96CB-7959861CB766}">
      <dsp:nvSpPr>
        <dsp:cNvPr id="0" name=""/>
        <dsp:cNvSpPr/>
      </dsp:nvSpPr>
      <dsp:spPr>
        <a:xfrm>
          <a:off x="5590181" y="24013"/>
          <a:ext cx="620851" cy="2483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 err="1"/>
            <a:t>Ago</a:t>
          </a:r>
          <a:endParaRPr lang="en-US" sz="1200" kern="1200" dirty="0"/>
        </a:p>
      </dsp:txBody>
      <dsp:txXfrm>
        <a:off x="5714351" y="24013"/>
        <a:ext cx="372511" cy="248340"/>
      </dsp:txXfrm>
    </dsp:sp>
    <dsp:sp modelId="{0E51C7AC-CECD-492A-805D-665B9D6CA32E}">
      <dsp:nvSpPr>
        <dsp:cNvPr id="0" name=""/>
        <dsp:cNvSpPr/>
      </dsp:nvSpPr>
      <dsp:spPr>
        <a:xfrm>
          <a:off x="6148947" y="24013"/>
          <a:ext cx="620851" cy="2483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Sep</a:t>
          </a:r>
          <a:endParaRPr lang="en-US" sz="1200" kern="1200" dirty="0"/>
        </a:p>
      </dsp:txBody>
      <dsp:txXfrm>
        <a:off x="6273117" y="24013"/>
        <a:ext cx="372511" cy="248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432F6-F13D-4AC0-9B10-34E6B13A6ED6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7188-3C79-484B-9BAA-E97CF325FB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069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Información precisa y oportuna en base semestral, trimestral o mensual sobre: tamaño del mercado, participación de los proveedores, </a:t>
            </a:r>
            <a:r>
              <a:rPr lang="es-MX" sz="1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forecast</a:t>
            </a:r>
            <a:r>
              <a:rPr lang="es-MX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para la toma de decisiones.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7188-3C79-484B-9BAA-E97CF325FBD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084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idc.com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@IDC" TargetMode="External"/><Relationship Id="rId5" Type="http://schemas.openxmlformats.org/officeDocument/2006/relationships/hyperlink" Target="https://www.linkedin.com/company/idc" TargetMode="Externa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7" y="1346387"/>
            <a:ext cx="12192000" cy="265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79" y="3429001"/>
            <a:ext cx="11079443" cy="1789552"/>
          </a:xfrm>
        </p:spPr>
        <p:txBody>
          <a:bodyPr anchor="b">
            <a:noAutofit/>
          </a:bodyPr>
          <a:lstStyle>
            <a:lvl1pPr algn="r">
              <a:lnSpc>
                <a:spcPts val="3400"/>
              </a:lnSpc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78" y="5218553"/>
            <a:ext cx="9250643" cy="1258447"/>
          </a:xfrm>
        </p:spPr>
        <p:txBody>
          <a:bodyPr anchor="t">
            <a:normAutofit/>
          </a:bodyPr>
          <a:lstStyle>
            <a:lvl1pPr marL="0" indent="0" algn="r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533400"/>
            <a:ext cx="2895600" cy="557173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9044921" y="6477000"/>
            <a:ext cx="2590800" cy="318831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31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63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151"/>
          <a:stretch/>
        </p:blipFill>
        <p:spPr>
          <a:xfrm>
            <a:off x="-1" y="-319"/>
            <a:ext cx="48030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901521"/>
            <a:ext cx="3898393" cy="2588654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637" y="901522"/>
            <a:ext cx="6617164" cy="429171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08" y="6410610"/>
            <a:ext cx="1891435" cy="3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8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12151"/>
          <a:stretch/>
        </p:blipFill>
        <p:spPr>
          <a:xfrm>
            <a:off x="7388993" y="0"/>
            <a:ext cx="4803007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72400" y="901521"/>
            <a:ext cx="3898393" cy="2588654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901522"/>
            <a:ext cx="6617164" cy="429171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3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039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600201"/>
            <a:ext cx="10820400" cy="4525963"/>
          </a:xfrm>
        </p:spPr>
        <p:txBody>
          <a:bodyPr vert="eaVert">
            <a:normAutofit/>
          </a:bodyPr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20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 rot="5400000">
            <a:off x="-91496" y="6247324"/>
            <a:ext cx="879094" cy="342260"/>
            <a:chOff x="3260468" y="5276893"/>
            <a:chExt cx="879094" cy="256695"/>
          </a:xfrm>
        </p:grpSpPr>
        <p:sp>
          <p:nvSpPr>
            <p:cNvPr id="8" name="Rectangle 7"/>
            <p:cNvSpPr/>
            <p:nvPr/>
          </p:nvSpPr>
          <p:spPr>
            <a:xfrm>
              <a:off x="3260468" y="5276893"/>
              <a:ext cx="879094" cy="256695"/>
            </a:xfrm>
            <a:prstGeom prst="rect">
              <a:avLst/>
            </a:prstGeom>
            <a:solidFill>
              <a:srgbClr val="004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09238" y="5276893"/>
              <a:ext cx="130324" cy="256695"/>
            </a:xfrm>
            <a:prstGeom prst="rect">
              <a:avLst/>
            </a:prstGeom>
            <a:solidFill>
              <a:srgbClr val="6CAED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60468" y="5276893"/>
              <a:ext cx="879094" cy="256695"/>
            </a:xfrm>
            <a:prstGeom prst="rect">
              <a:avLst/>
            </a:prstGeom>
            <a:solidFill>
              <a:srgbClr val="004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09238" y="5276893"/>
              <a:ext cx="130324" cy="256695"/>
            </a:xfrm>
            <a:prstGeom prst="rect">
              <a:avLst/>
            </a:prstGeom>
            <a:solidFill>
              <a:srgbClr val="6CAED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14350" y="4900084"/>
            <a:ext cx="1143002" cy="486833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216455" y="5627562"/>
            <a:ext cx="1165276" cy="486833"/>
          </a:xfrm>
        </p:spPr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-526442" y="1034760"/>
            <a:ext cx="1891435" cy="3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99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62000" y="1874839"/>
            <a:ext cx="10820400" cy="315436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Name </a:t>
            </a:r>
            <a:br>
              <a:rPr lang="en-US" dirty="0"/>
            </a:br>
            <a:r>
              <a:rPr lang="en-US" dirty="0"/>
              <a:t>Email </a:t>
            </a:r>
            <a:br>
              <a:rPr lang="en-US" dirty="0"/>
            </a:br>
            <a:r>
              <a:rPr lang="en-US" dirty="0"/>
              <a:t>Phone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12192000" cy="16002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62000" y="274638"/>
            <a:ext cx="10820400" cy="10969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For More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grpSp>
        <p:nvGrpSpPr>
          <p:cNvPr id="14" name="Group 13"/>
          <p:cNvGrpSpPr/>
          <p:nvPr/>
        </p:nvGrpSpPr>
        <p:grpSpPr>
          <a:xfrm>
            <a:off x="7239000" y="4800600"/>
            <a:ext cx="5574944" cy="1326592"/>
            <a:chOff x="5826025" y="5539206"/>
            <a:chExt cx="5574944" cy="1326592"/>
          </a:xfrm>
        </p:grpSpPr>
        <p:grpSp>
          <p:nvGrpSpPr>
            <p:cNvPr id="15" name="Group 14"/>
            <p:cNvGrpSpPr/>
            <p:nvPr/>
          </p:nvGrpSpPr>
          <p:grpSpPr>
            <a:xfrm>
              <a:off x="5826025" y="5778931"/>
              <a:ext cx="457200" cy="1086867"/>
              <a:chOff x="5826025" y="5778931"/>
              <a:chExt cx="457200" cy="108686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6025" y="6270052"/>
                <a:ext cx="457200" cy="59574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9297" y="5778931"/>
                <a:ext cx="393928" cy="548686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5826025" y="5539206"/>
              <a:ext cx="5574944" cy="1287996"/>
              <a:chOff x="5805769" y="5484383"/>
              <a:chExt cx="5574944" cy="128799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805769" y="6249159"/>
                <a:ext cx="4038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400" b="1" dirty="0">
                    <a:latin typeface="Open Sans" panose="020B0606030504020204"/>
                  </a:rPr>
                  <a:t>LinkedIn</a:t>
                </a:r>
              </a:p>
              <a:p>
                <a:pPr lvl="1"/>
                <a:r>
                  <a:rPr lang="en-US" sz="1400" dirty="0">
                    <a:latin typeface="Open Sans" panose="020B0606030504020204"/>
                    <a:hlinkClick r:id="rId5"/>
                  </a:rPr>
                  <a:t>https://www.linkedin.com/company/idc</a:t>
                </a:r>
                <a:r>
                  <a:rPr lang="en-US" sz="1400" dirty="0">
                    <a:latin typeface="Open Sans" panose="020B0606030504020204"/>
                  </a:rPr>
                  <a:t> 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05769" y="5484383"/>
                <a:ext cx="55749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endParaRPr lang="en-US" sz="1600" dirty="0">
                  <a:latin typeface="Open Sans" panose="020B0606030504020204"/>
                </a:endParaRPr>
              </a:p>
              <a:p>
                <a:pPr lvl="1"/>
                <a:r>
                  <a:rPr lang="en-US" sz="1400" b="1" dirty="0">
                    <a:latin typeface="Open Sans" panose="020B0606030504020204"/>
                  </a:rPr>
                  <a:t>Twitter</a:t>
                </a:r>
              </a:p>
              <a:p>
                <a:pPr lvl="1"/>
                <a:r>
                  <a:rPr lang="en-US" sz="1400" dirty="0">
                    <a:latin typeface="Open Sans" panose="020B0606030504020204"/>
                    <a:hlinkClick r:id="rId6"/>
                  </a:rPr>
                  <a:t>https://twitter.com/@IDC</a:t>
                </a:r>
                <a:r>
                  <a:rPr lang="en-US" sz="1400" dirty="0">
                    <a:latin typeface="Open Sans" panose="020B0606030504020204"/>
                  </a:rPr>
                  <a:t> 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60693" y="2955700"/>
            <a:ext cx="1767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www.idc.com</a:t>
            </a:r>
            <a:endParaRPr lang="en-US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6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Custom Solution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41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Energy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21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Financial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2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7690"/>
            <a:ext cx="10820400" cy="4525963"/>
          </a:xfrm>
        </p:spPr>
        <p:txBody>
          <a:bodyPr>
            <a:normAutofit/>
          </a:bodyPr>
          <a:lstStyle>
            <a:lvl1pPr>
              <a:defRPr sz="28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95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Government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39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Health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4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Manufacturing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83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Retail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8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7690"/>
            <a:ext cx="10820400" cy="4525963"/>
          </a:xfrm>
        </p:spPr>
        <p:txBody>
          <a:bodyPr>
            <a:normAutofit/>
          </a:bodyPr>
          <a:lstStyle>
            <a:lvl1pPr>
              <a:defRPr sz="28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74638"/>
            <a:ext cx="10820400" cy="944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39162" b="55419"/>
          <a:stretch/>
        </p:blipFill>
        <p:spPr>
          <a:xfrm>
            <a:off x="0" y="1397000"/>
            <a:ext cx="12192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5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884" b="8423"/>
          <a:stretch/>
        </p:blipFill>
        <p:spPr>
          <a:xfrm>
            <a:off x="-1058" y="0"/>
            <a:ext cx="12192000" cy="16129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1096961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7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0884" b="24325"/>
          <a:stretch/>
        </p:blipFill>
        <p:spPr>
          <a:xfrm>
            <a:off x="100" y="0"/>
            <a:ext cx="12192000" cy="119029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10820400" cy="5001087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864095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700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52324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2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47800"/>
            <a:ext cx="52345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087562"/>
            <a:ext cx="5234517" cy="3951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7800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87562"/>
            <a:ext cx="5389033" cy="3951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9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25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 Summary/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770547" y="1447800"/>
            <a:ext cx="10811853" cy="1273411"/>
          </a:xfrm>
          <a:prstGeom prst="rect">
            <a:avLst/>
          </a:prstGeom>
          <a:solidFill>
            <a:srgbClr val="164C82"/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5B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0547" y="2714221"/>
            <a:ext cx="10811853" cy="1273411"/>
          </a:xfrm>
          <a:prstGeom prst="rect">
            <a:avLst/>
          </a:prstGeom>
          <a:solidFill>
            <a:srgbClr val="2279BC"/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Pentagon 7"/>
          <p:cNvSpPr>
            <a:spLocks noChangeAspect="1"/>
          </p:cNvSpPr>
          <p:nvPr/>
        </p:nvSpPr>
        <p:spPr>
          <a:xfrm>
            <a:off x="762000" y="1447800"/>
            <a:ext cx="1163797" cy="1273410"/>
          </a:xfrm>
          <a:prstGeom prst="homePlate">
            <a:avLst>
              <a:gd name="adj" fmla="val 31573"/>
            </a:avLst>
          </a:prstGeom>
          <a:solidFill>
            <a:srgbClr val="164C8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0547" y="3989187"/>
            <a:ext cx="10811853" cy="1273411"/>
          </a:xfrm>
          <a:prstGeom prst="rect">
            <a:avLst/>
          </a:prstGeom>
          <a:solidFill>
            <a:srgbClr val="54A4E2"/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Pentagon 9"/>
          <p:cNvSpPr>
            <a:spLocks noChangeAspect="1"/>
          </p:cNvSpPr>
          <p:nvPr/>
        </p:nvSpPr>
        <p:spPr>
          <a:xfrm>
            <a:off x="762000" y="2714221"/>
            <a:ext cx="1163797" cy="1273410"/>
          </a:xfrm>
          <a:prstGeom prst="homePlate">
            <a:avLst>
              <a:gd name="adj" fmla="val 31573"/>
            </a:avLst>
          </a:prstGeom>
          <a:solidFill>
            <a:srgbClr val="2279B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8" name="Pentagon 10"/>
          <p:cNvSpPr>
            <a:spLocks noChangeAspect="1"/>
          </p:cNvSpPr>
          <p:nvPr/>
        </p:nvSpPr>
        <p:spPr>
          <a:xfrm>
            <a:off x="762000" y="3989187"/>
            <a:ext cx="1163797" cy="1273410"/>
          </a:xfrm>
          <a:prstGeom prst="homePlate">
            <a:avLst>
              <a:gd name="adj" fmla="val 28299"/>
            </a:avLst>
          </a:prstGeom>
          <a:solidFill>
            <a:srgbClr val="54A4E2"/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031702" y="1672854"/>
            <a:ext cx="9322098" cy="823302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1800" b="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 (max 3 lines)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031702" y="2939275"/>
            <a:ext cx="9322098" cy="823302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1800" b="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 (max 3 lines)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031702" y="4214241"/>
            <a:ext cx="9322098" cy="823302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1800" b="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 (max 3 lines)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endParaRPr lang="es-MX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6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019875" y="6498005"/>
            <a:ext cx="1172125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019875" y="6498005"/>
            <a:ext cx="1172125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2018235" y="6498005"/>
            <a:ext cx="173765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2018235" y="6498005"/>
            <a:ext cx="173765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7"/>
            <a:ext cx="10820400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61701"/>
            <a:ext cx="1082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3400" y="6477000"/>
            <a:ext cx="2590800" cy="31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307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B21B484C-066C-482F-B198-D3748348916B}" type="slidenum">
              <a:rPr lang="es-MX" smtClean="0"/>
              <a:t>‹#›</a:t>
            </a:fld>
            <a:endParaRPr lang="es-MX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6408" y="6410610"/>
            <a:ext cx="1891435" cy="3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lang="en-US" sz="28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lang="en-US" sz="20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SzPct val="74000"/>
        <a:buFont typeface="Wingdings" charset="2"/>
        <a:buChar char="§"/>
        <a:defRPr lang="en-US" sz="18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lang="en-US" sz="16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lang="en-US" sz="16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019875" y="6498005"/>
            <a:ext cx="1172125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19875" y="6498005"/>
            <a:ext cx="1172125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18235" y="6498005"/>
            <a:ext cx="173765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18235" y="6498005"/>
            <a:ext cx="173765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7"/>
            <a:ext cx="10820400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61701"/>
            <a:ext cx="1082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3400" y="6477000"/>
            <a:ext cx="2590800" cy="31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© IDC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307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79362-658A-E344-B7E9-F19991414F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408" y="6410610"/>
            <a:ext cx="1891435" cy="3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7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lang="en-US" sz="28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lang="en-US" sz="20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SzPct val="74000"/>
        <a:buFont typeface="Wingdings" charset="2"/>
        <a:buChar char="§"/>
        <a:defRPr lang="en-US" sz="18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lang="en-US" sz="16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lang="en-US" sz="16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https://www.facebook.com/IDCLatinAmerica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8184347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twitter.com/IDCLatin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7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3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1.png"/><Relationship Id="rId7" Type="http://schemas.openxmlformats.org/officeDocument/2006/relationships/image" Target="../media/image2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3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jpeg"/><Relationship Id="rId2" Type="http://schemas.openxmlformats.org/officeDocument/2006/relationships/image" Target="../media/image3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46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79" y="3429001"/>
            <a:ext cx="11079443" cy="1789552"/>
          </a:xfrm>
        </p:spPr>
        <p:txBody>
          <a:bodyPr/>
          <a:lstStyle/>
          <a:p>
            <a:r>
              <a:rPr lang="es-MX" dirty="0"/>
              <a:t>IDC Latin America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Octubre, 2017</a:t>
            </a:r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69C4A892-C659-42F0-A476-F97951A05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5489" y="120795"/>
            <a:ext cx="295791" cy="302834"/>
          </a:xfrm>
          <a:prstGeom prst="rect">
            <a:avLst/>
          </a:prstGeom>
        </p:spPr>
      </p:pic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id="{A699B3DD-D6C6-43D5-B64B-AAF0C1674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1523" y="120795"/>
            <a:ext cx="295791" cy="302834"/>
          </a:xfrm>
          <a:prstGeom prst="rect">
            <a:avLst/>
          </a:prstGeom>
        </p:spPr>
      </p:pic>
      <p:pic>
        <p:nvPicPr>
          <p:cNvPr id="15" name="Picture 14">
            <a:hlinkClick r:id="rId6"/>
            <a:extLst>
              <a:ext uri="{FF2B5EF4-FFF2-40B4-BE49-F238E27FC236}">
                <a16:creationId xmlns:a16="http://schemas.microsoft.com/office/drawing/2014/main" id="{B496A284-418F-4DC7-991C-891418F02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0515" y="111269"/>
            <a:ext cx="302834" cy="3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9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4498966" y="5979404"/>
            <a:ext cx="7682964" cy="864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22A3858-0586-4FE2-AEE0-0EC8C556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904" y="1763286"/>
            <a:ext cx="7143750" cy="5080860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19284" y="30769"/>
            <a:ext cx="10820400" cy="944562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95A43F"/>
                </a:solidFill>
              </a:rPr>
              <a:t>IDC Custom Solutions:</a:t>
            </a:r>
            <a:br>
              <a:rPr lang="en-US" sz="3000" dirty="0">
                <a:solidFill>
                  <a:srgbClr val="95A43F"/>
                </a:solidFill>
              </a:rPr>
            </a:br>
            <a:r>
              <a:rPr lang="en-US" sz="3000" dirty="0">
                <a:solidFill>
                  <a:srgbClr val="95A43F"/>
                </a:solidFill>
              </a:rPr>
              <a:t>Integrated Marketing Programs (IMP)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216764"/>
            <a:ext cx="12192000" cy="1492742"/>
            <a:chOff x="5947" y="460633"/>
            <a:chExt cx="12192000" cy="149274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947" y="1911172"/>
              <a:ext cx="12192000" cy="42203"/>
            </a:xfrm>
            <a:prstGeom prst="line">
              <a:avLst/>
            </a:prstGeom>
            <a:ln>
              <a:solidFill>
                <a:srgbClr val="95A4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631" y="460633"/>
              <a:ext cx="609600" cy="62865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73880" y="2217715"/>
            <a:ext cx="3821029" cy="3154710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s-MX" sz="2000" b="1" dirty="0">
                <a:solidFill>
                  <a:srgbClr val="95A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Necesito:</a:t>
            </a: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endParaRPr lang="es-MX" sz="1200" dirty="0"/>
          </a:p>
          <a:p>
            <a:pPr marL="342900" indent="-342900">
              <a:spcAft>
                <a:spcPts val="600"/>
              </a:spcAft>
              <a:buClr>
                <a:srgbClr val="95A43F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Desarrollar mensajes de marketing relevantes y de impacto; así como campañas para “enganchar” a mi audiencia</a:t>
            </a:r>
          </a:p>
          <a:p>
            <a:pPr marL="342900" indent="-342900">
              <a:spcAft>
                <a:spcPts val="600"/>
              </a:spcAft>
              <a:buClr>
                <a:srgbClr val="95A43F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Apoyar las ventas a través del ciclo de compra de los clientes</a:t>
            </a:r>
          </a:p>
          <a:p>
            <a:pPr marL="342900" indent="-342900">
              <a:spcAft>
                <a:spcPts val="600"/>
              </a:spcAft>
              <a:buClr>
                <a:srgbClr val="95A43F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Hacer crecer al negocio a través del conocimiento en marca, producto y clientes</a:t>
            </a:r>
          </a:p>
          <a:p>
            <a:pPr marL="342900" indent="-342900">
              <a:spcAft>
                <a:spcPts val="600"/>
              </a:spcAft>
              <a:buClr>
                <a:srgbClr val="95A43F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Lanzar nuevos productos y campañas de forma efectiva</a:t>
            </a:r>
          </a:p>
          <a:p>
            <a:pPr marL="342900" indent="-342900">
              <a:spcAft>
                <a:spcPts val="600"/>
              </a:spcAft>
              <a:buClr>
                <a:srgbClr val="95A43F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Identificar potenciales oportunidades de negocio</a:t>
            </a:r>
          </a:p>
          <a:p>
            <a:pPr marL="342900" indent="-342900">
              <a:spcAft>
                <a:spcPts val="600"/>
              </a:spcAft>
              <a:buClr>
                <a:srgbClr val="95A43F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Acortar el ciclo de ventas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19" y="2183420"/>
            <a:ext cx="564138" cy="445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19070" y="1812017"/>
            <a:ext cx="4668273" cy="27699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s-MX" sz="1200" b="1" dirty="0">
                <a:solidFill>
                  <a:srgbClr val="95A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Liderazgo de Opinión y Desarrollo de Contenidos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9682" y="3118077"/>
            <a:ext cx="6055317" cy="64633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es-MX" sz="1200" dirty="0">
                <a:solidFill>
                  <a:srgbClr val="474747"/>
                </a:solidFill>
                <a:latin typeface="+mj-lt"/>
              </a:rPr>
              <a:t>Crear poderosas herramientas de generación de leads y justificación financiera para la compra de soluciones de TI. Perfecciona el diálogo de tu equipo de ventas, acelerando las tasas de conversión e incrementando los ingresos.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16669" y="2869002"/>
            <a:ext cx="3617729" cy="27699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>
            <a:defPPr>
              <a:defRPr lang="en-US"/>
            </a:defPPr>
            <a:lvl1pPr marL="274320" marR="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1200" b="1">
                <a:solidFill>
                  <a:srgbClr val="95A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dirty="0"/>
              <a:t>Herramientas de Valor para el Negocio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19070" y="5949971"/>
            <a:ext cx="4182942" cy="27699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>
            <a:defPPr>
              <a:defRPr lang="en-US"/>
            </a:defPPr>
            <a:lvl1pPr marL="274320" marR="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1200" b="1">
                <a:solidFill>
                  <a:srgbClr val="95A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dirty="0"/>
              <a:t>Desarrollo de Audiencias y Soporte para tus Eventos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05406" y="6255103"/>
            <a:ext cx="5917583" cy="461665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>
            <a:defPPr>
              <a:defRPr lang="en-US"/>
            </a:defPPr>
            <a:lvl1pPr algn="just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05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s-MX" sz="1200" dirty="0">
                <a:solidFill>
                  <a:srgbClr val="474747"/>
                </a:solidFill>
                <a:latin typeface="+mj-lt"/>
              </a:rPr>
              <a:t>Fortaleciendo tu evento y reforzando tus actividades de convocatoria, ayudando a tu fuerza de ventas a abrir las puertas con potenciales clientes.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3422" y="3898991"/>
            <a:ext cx="1768322" cy="27699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>
            <a:defPPr>
              <a:defRPr lang="en-US"/>
            </a:defPPr>
            <a:lvl1pPr marL="274320" marR="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1200" b="1">
                <a:solidFill>
                  <a:srgbClr val="95A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dirty="0"/>
              <a:t>Asesoría de Ventas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20880" y="4153736"/>
            <a:ext cx="6080623" cy="64633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es-MX" sz="1200" dirty="0">
                <a:solidFill>
                  <a:srgbClr val="474747"/>
                </a:solidFill>
                <a:latin typeface="+mj-lt"/>
              </a:rPr>
              <a:t>IDC combina su amplio conocimiento de cómo los productos/servicios de TIC son vendidos y comprados en la región, con </a:t>
            </a:r>
            <a:r>
              <a:rPr lang="es-MX" sz="1200" dirty="0">
                <a:solidFill>
                  <a:srgbClr val="474747"/>
                </a:solidFill>
              </a:rPr>
              <a:t>el entendimiento de las necesidades de las principales empresas, para empoderar a tus equipos de ventas.</a:t>
            </a:r>
            <a:endParaRPr lang="es-MX" sz="1200" dirty="0">
              <a:solidFill>
                <a:srgbClr val="474747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13449" y="2058733"/>
            <a:ext cx="6047696" cy="64633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es-MX" sz="1200" dirty="0">
                <a:solidFill>
                  <a:srgbClr val="474747"/>
                </a:solidFill>
                <a:latin typeface="+mj-lt"/>
              </a:rPr>
              <a:t>Desarrollar contenido atractivo y relevante, para ser usado en diversas campañas de ventas y marketing. Los expertos de IDC colaboran contigo para construir y entregar mensajes, activos y tácticas que apoyen tus objetivos.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48" y="1810358"/>
            <a:ext cx="940129" cy="8116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867" y="5919401"/>
            <a:ext cx="817147" cy="9018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381" y="2878545"/>
            <a:ext cx="961992" cy="8030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350" y="3952834"/>
            <a:ext cx="877272" cy="778886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918853" y="180115"/>
            <a:ext cx="4088911" cy="1291617"/>
          </a:xfrm>
          <a:prstGeom prst="rect">
            <a:avLst/>
          </a:prstGeom>
          <a:solidFill>
            <a:srgbClr val="ABBB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Desarrollar y entregar programas que abarcan la medición y el gerenciamiento de estrategias de ventas, marketing y negocio, diseñados alrededor de tus objetivos específicos de negocio, utilizando una base sólida de investigación y conocimiento a través de  tecnologías, geografías e industrias.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20868" y="4931006"/>
            <a:ext cx="2073063" cy="27699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>
            <a:defPPr>
              <a:defRPr lang="en-US"/>
            </a:defPPr>
            <a:lvl1pPr marL="274320" marR="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1200" b="1">
                <a:solidFill>
                  <a:srgbClr val="95A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dirty="0"/>
              <a:t>Prospección de Cuentas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89861" y="5194150"/>
            <a:ext cx="6085139" cy="64633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>
            <a:defPPr>
              <a:defRPr lang="en-US"/>
            </a:defPPr>
            <a:lvl1pPr algn="just">
              <a:spcBef>
                <a:spcPts val="0"/>
              </a:spcBef>
              <a:buClr>
                <a:schemeClr val="tx2"/>
              </a:buClr>
              <a:defRPr sz="1200">
                <a:solidFill>
                  <a:srgbClr val="474747"/>
                </a:solidFill>
                <a:latin typeface="Open Sans (Body)"/>
              </a:defRPr>
            </a:lvl1pPr>
          </a:lstStyle>
          <a:p>
            <a:r>
              <a:rPr lang="es-MX" dirty="0"/>
              <a:t>Utilizando los estudios de IDC y el conocimiento de los analistas, descubrimos los </a:t>
            </a:r>
            <a:r>
              <a:rPr lang="es-MX" dirty="0" err="1"/>
              <a:t>clusters</a:t>
            </a:r>
            <a:r>
              <a:rPr lang="es-MX" dirty="0"/>
              <a:t> de compañías que representan la mejor oportunidad para ti. Obteniendo la información de contacto del perfil seleccionado a través del Call Center de IDC.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09231" y="4933740"/>
            <a:ext cx="790575" cy="819150"/>
            <a:chOff x="11326146" y="6013265"/>
            <a:chExt cx="790575" cy="8191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326146" y="6013265"/>
              <a:ext cx="790575" cy="819150"/>
            </a:xfrm>
            <a:prstGeom prst="rect">
              <a:avLst/>
            </a:prstGeom>
          </p:spPr>
        </p:pic>
        <p:pic>
          <p:nvPicPr>
            <p:cNvPr id="37" name="Group 1" descr="image00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078" b="-9789"/>
            <a:stretch/>
          </p:blipFill>
          <p:spPr bwMode="auto">
            <a:xfrm>
              <a:off x="11554938" y="6305163"/>
              <a:ext cx="278439" cy="29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86A967D3-41FF-47F9-89F7-A04986CC56F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905"/>
          <a:stretch/>
        </p:blipFill>
        <p:spPr>
          <a:xfrm>
            <a:off x="1116269" y="969436"/>
            <a:ext cx="3575102" cy="69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0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932708" y="193970"/>
            <a:ext cx="4088911" cy="1291617"/>
          </a:xfrm>
          <a:prstGeom prst="rect">
            <a:avLst/>
          </a:prstGeom>
          <a:solidFill>
            <a:srgbClr val="95A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Desarrollar y entregar programas que abarcan la medición y el gerenciamiento de estrategias de ventas, marketing y negocio, diseñados alrededor de tus objetivos específicos de negocio, utilizando una base sólida de investigación y conocimiento a través de  tecnologías, geografías e industrias.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678" y="2530617"/>
            <a:ext cx="6781800" cy="31913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5340" y="2488958"/>
            <a:ext cx="3896948" cy="3046988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1149350">
              <a:spcAft>
                <a:spcPts val="600"/>
              </a:spcAft>
              <a:buClr>
                <a:schemeClr val="tx2"/>
              </a:buClr>
            </a:pPr>
            <a:r>
              <a:rPr lang="es-MX" sz="2000" b="1" dirty="0">
                <a:solidFill>
                  <a:srgbClr val="95A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Necesito:</a:t>
            </a: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endParaRPr lang="es-MX" sz="1200" dirty="0"/>
          </a:p>
          <a:p>
            <a:pPr marL="342900" indent="-342900">
              <a:spcAft>
                <a:spcPts val="600"/>
              </a:spcAft>
              <a:buClr>
                <a:srgbClr val="95A43F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Construir exitosas estrategias de negocio</a:t>
            </a:r>
          </a:p>
          <a:p>
            <a:pPr marL="342900" indent="-342900">
              <a:spcAft>
                <a:spcPts val="600"/>
              </a:spcAft>
              <a:buClr>
                <a:srgbClr val="95A43F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Tomar decisiones informadas en la planeación y asignación de presupuesto</a:t>
            </a:r>
          </a:p>
          <a:p>
            <a:pPr marL="342900" indent="-342900">
              <a:spcAft>
                <a:spcPts val="600"/>
              </a:spcAft>
              <a:buClr>
                <a:srgbClr val="95A43F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Apoyar las ventas a través del ciclo de compra del cliente</a:t>
            </a:r>
          </a:p>
          <a:p>
            <a:pPr marL="342900" indent="-342900">
              <a:spcAft>
                <a:spcPts val="600"/>
              </a:spcAft>
              <a:buClr>
                <a:srgbClr val="95A43F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Crecer el negocio a través del conocimiento en la marca, el producto y los clientes. </a:t>
            </a:r>
          </a:p>
          <a:p>
            <a:pPr marL="342900" indent="-342900">
              <a:spcAft>
                <a:spcPts val="600"/>
              </a:spcAft>
              <a:buClr>
                <a:srgbClr val="95A43F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Identificar potenciales oportunidades de negocio</a:t>
            </a:r>
          </a:p>
          <a:p>
            <a:pPr marL="342900" indent="-342900">
              <a:spcAft>
                <a:spcPts val="600"/>
              </a:spcAft>
              <a:buClr>
                <a:srgbClr val="95A43F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Acortar el ciclo de ventas</a:t>
            </a:r>
          </a:p>
          <a:p>
            <a:pPr marL="342900" indent="-342900">
              <a:spcAft>
                <a:spcPts val="600"/>
              </a:spcAft>
              <a:buClr>
                <a:srgbClr val="95A43F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Proveer inteligencia accionable a mis partners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50" y="2441065"/>
            <a:ext cx="564138" cy="445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66810" y="3694102"/>
            <a:ext cx="3397081" cy="27699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>
            <a:defPPr>
              <a:defRPr lang="en-US"/>
            </a:defPPr>
            <a:lvl1pPr marL="274320" marR="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1200" b="1">
                <a:solidFill>
                  <a:srgbClr val="95A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dirty="0"/>
              <a:t>Comportamiento del Comprador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3342" y="3915481"/>
            <a:ext cx="5206778" cy="64633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>
            <a:defPPr>
              <a:defRPr lang="en-US"/>
            </a:defPPr>
            <a:lvl1pPr algn="just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05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s-MX" sz="1200" dirty="0">
                <a:solidFill>
                  <a:srgbClr val="474747"/>
                </a:solidFill>
                <a:latin typeface="Open Sans (Body)"/>
              </a:rPr>
              <a:t>Con el conocimiento accionable sobre los tomadores de decisiones de negocios y consumidores de TI, te ayudamos a desarrollar productos de forma informada, tomar decisiones e incrementar el </a:t>
            </a:r>
            <a:r>
              <a:rPr lang="es-MX" sz="1200" dirty="0" err="1">
                <a:solidFill>
                  <a:srgbClr val="474747"/>
                </a:solidFill>
                <a:latin typeface="Open Sans (Body)"/>
              </a:rPr>
              <a:t>market</a:t>
            </a:r>
            <a:r>
              <a:rPr lang="es-MX" sz="1200" dirty="0">
                <a:solidFill>
                  <a:srgbClr val="474747"/>
                </a:solidFill>
                <a:latin typeface="Open Sans (Body)"/>
              </a:rPr>
              <a:t> share.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4641" y="2579222"/>
            <a:ext cx="2073063" cy="27699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>
            <a:defPPr>
              <a:defRPr lang="en-US"/>
            </a:defPPr>
            <a:lvl1pPr marL="274320" marR="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1200" b="1">
                <a:solidFill>
                  <a:srgbClr val="95A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/>
              <a:t>Análisis a la Medida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9528" y="2806569"/>
            <a:ext cx="5190592" cy="64633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es-MX" sz="1200" dirty="0">
                <a:solidFill>
                  <a:srgbClr val="474747"/>
                </a:solidFill>
                <a:latin typeface="Open Sans (Body)"/>
              </a:rPr>
              <a:t>A través de una sola fuente la inteligencia de Mercado, acelera el proceso de la toma de decisiones, asigna estratégicamente los recursos y planifica la expansión o entrada a un nuevo mercado.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4635" y="4777009"/>
            <a:ext cx="2073063" cy="27699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>
            <a:defPPr>
              <a:defRPr lang="en-US"/>
            </a:defPPr>
            <a:lvl1pPr marL="274320" marR="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1200" b="1">
                <a:solidFill>
                  <a:srgbClr val="95A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Canales y Partners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9529" y="4998588"/>
            <a:ext cx="5190591" cy="64633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es-MX" sz="1200" dirty="0">
                <a:solidFill>
                  <a:srgbClr val="474747"/>
                </a:solidFill>
                <a:latin typeface="Open Sans (Body)"/>
              </a:rPr>
              <a:t>Utilizando herramientas e inteligencia accionable, te ayudamos a maximizar el retorno de inversión con tus partners, diseñando, desarrollando y gestionando exitosamente programas de partners.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r="8449"/>
          <a:stretch/>
        </p:blipFill>
        <p:spPr>
          <a:xfrm>
            <a:off x="11305304" y="3656505"/>
            <a:ext cx="803566" cy="877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r="9053"/>
          <a:stretch/>
        </p:blipFill>
        <p:spPr>
          <a:xfrm>
            <a:off x="11192247" y="4798995"/>
            <a:ext cx="916623" cy="859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r="9568"/>
          <a:stretch/>
        </p:blipFill>
        <p:spPr>
          <a:xfrm>
            <a:off x="11305303" y="2594357"/>
            <a:ext cx="803567" cy="84750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4D9F046-3432-49C2-8F99-08F8A0260FB2}"/>
              </a:ext>
            </a:extLst>
          </p:cNvPr>
          <p:cNvGrpSpPr/>
          <p:nvPr/>
        </p:nvGrpSpPr>
        <p:grpSpPr>
          <a:xfrm>
            <a:off x="0" y="216764"/>
            <a:ext cx="12192000" cy="1492742"/>
            <a:chOff x="5947" y="460633"/>
            <a:chExt cx="12192000" cy="149274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5C1C6C-94DF-46D8-8092-14CE8DC17B64}"/>
                </a:ext>
              </a:extLst>
            </p:cNvPr>
            <p:cNvCxnSpPr/>
            <p:nvPr/>
          </p:nvCxnSpPr>
          <p:spPr>
            <a:xfrm flipV="1">
              <a:off x="5947" y="1911172"/>
              <a:ext cx="12192000" cy="42203"/>
            </a:xfrm>
            <a:prstGeom prst="line">
              <a:avLst/>
            </a:prstGeom>
            <a:ln>
              <a:solidFill>
                <a:srgbClr val="95A4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450B13C-72AF-460D-B7E7-6A7F450C9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631" y="460633"/>
              <a:ext cx="609600" cy="628650"/>
            </a:xfrm>
            <a:prstGeom prst="rect">
              <a:avLst/>
            </a:prstGeom>
          </p:spPr>
        </p:pic>
      </p:grpSp>
      <p:sp>
        <p:nvSpPr>
          <p:cNvPr id="30" name="Title 2">
            <a:extLst>
              <a:ext uri="{FF2B5EF4-FFF2-40B4-BE49-F238E27FC236}">
                <a16:creationId xmlns:a16="http://schemas.microsoft.com/office/drawing/2014/main" id="{C79AC0E0-7D6A-4A6E-B965-90B1815B3825}"/>
              </a:ext>
            </a:extLst>
          </p:cNvPr>
          <p:cNvSpPr txBox="1">
            <a:spLocks/>
          </p:cNvSpPr>
          <p:nvPr/>
        </p:nvSpPr>
        <p:spPr>
          <a:xfrm>
            <a:off x="1019284" y="30769"/>
            <a:ext cx="10820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000" b="1" dirty="0">
                <a:solidFill>
                  <a:srgbClr val="95A43F"/>
                </a:solidFill>
              </a:rPr>
              <a:t>IDC Custom Solutions:</a:t>
            </a:r>
            <a:br>
              <a:rPr lang="en-US" sz="3000" dirty="0">
                <a:solidFill>
                  <a:srgbClr val="95A43F"/>
                </a:solidFill>
              </a:rPr>
            </a:br>
            <a:r>
              <a:rPr lang="en-US" sz="3000" dirty="0">
                <a:solidFill>
                  <a:srgbClr val="95A43F"/>
                </a:solidFill>
              </a:rPr>
              <a:t>Marketing Planning &amp; Operations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207C72-2D6A-4D18-98C1-AD370478F4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5996" b="-10919"/>
          <a:stretch/>
        </p:blipFill>
        <p:spPr>
          <a:xfrm>
            <a:off x="1110054" y="968722"/>
            <a:ext cx="3669766" cy="7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1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52510" y="191509"/>
            <a:ext cx="4100957" cy="1292213"/>
          </a:xfrm>
          <a:prstGeom prst="rect">
            <a:avLst/>
          </a:prstGeom>
          <a:solidFill>
            <a:srgbClr val="FFCD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474747"/>
                </a:solidFill>
                <a:latin typeface="Open Sans (Body)"/>
              </a:rPr>
              <a:t>Proveer a los proveedores de TIC tiempo invaluable de cara con ejecutivos de alto nivel, directores y responsables de influir, evaluar y comprar las soluciones y productos de Tecnología a través de experiencias excepcionales e invaluables.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9086" y="52960"/>
            <a:ext cx="10820400" cy="944562"/>
          </a:xfrm>
        </p:spPr>
        <p:txBody>
          <a:bodyPr>
            <a:normAutofit/>
          </a:bodyPr>
          <a:lstStyle/>
          <a:p>
            <a:r>
              <a:rPr lang="es-MX" sz="3000" b="1" dirty="0">
                <a:solidFill>
                  <a:srgbClr val="FFCD07"/>
                </a:solidFill>
              </a:rPr>
              <a:t>IDC </a:t>
            </a:r>
            <a:r>
              <a:rPr lang="es-MX" sz="3000" b="1" dirty="0" err="1">
                <a:solidFill>
                  <a:srgbClr val="FFCD07"/>
                </a:solidFill>
              </a:rPr>
              <a:t>Branded</a:t>
            </a:r>
            <a:r>
              <a:rPr lang="es-MX" sz="3000" b="1" dirty="0">
                <a:solidFill>
                  <a:srgbClr val="FFCD07"/>
                </a:solidFill>
              </a:rPr>
              <a:t> </a:t>
            </a:r>
            <a:r>
              <a:rPr lang="es-MX" sz="3000" b="1" dirty="0" err="1">
                <a:solidFill>
                  <a:srgbClr val="FFCD07"/>
                </a:solidFill>
              </a:rPr>
              <a:t>Events</a:t>
            </a:r>
            <a:endParaRPr lang="es-MX" sz="3000" b="1" dirty="0">
              <a:solidFill>
                <a:srgbClr val="FFCD0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796" y="2211397"/>
            <a:ext cx="4595485" cy="2339102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s-MX" sz="2000" b="1" dirty="0">
                <a:solidFill>
                  <a:srgbClr val="FFCD0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Necesito:</a:t>
            </a: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endParaRPr lang="es-MX" sz="1200" dirty="0"/>
          </a:p>
          <a:p>
            <a:pPr marL="342900" indent="-342900">
              <a:spcAft>
                <a:spcPts val="600"/>
              </a:spcAft>
              <a:buClr>
                <a:srgbClr val="FFCD07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Construir relaciones de negocio dinámicas y rentables.</a:t>
            </a:r>
          </a:p>
          <a:p>
            <a:pPr marL="342900" indent="-342900">
              <a:spcAft>
                <a:spcPts val="600"/>
              </a:spcAft>
              <a:buClr>
                <a:srgbClr val="FFCD07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Crear relaciones valiosas y reducir el ciclo de ventas</a:t>
            </a:r>
          </a:p>
          <a:p>
            <a:pPr marL="342900" indent="-342900">
              <a:spcAft>
                <a:spcPts val="600"/>
              </a:spcAft>
              <a:buClr>
                <a:srgbClr val="FFCD07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Enrolar prospectos adicionales para mi evento</a:t>
            </a:r>
          </a:p>
          <a:p>
            <a:pPr marL="342900" indent="-342900">
              <a:spcAft>
                <a:spcPts val="600"/>
              </a:spcAft>
              <a:buClr>
                <a:srgbClr val="FFCD07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Enfocarme en cuentas y sectores objetivo</a:t>
            </a:r>
          </a:p>
          <a:p>
            <a:pPr marL="342900" indent="-342900">
              <a:spcAft>
                <a:spcPts val="600"/>
              </a:spcAft>
              <a:buClr>
                <a:srgbClr val="FFCD07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Brindar a mi audiencia perspectivas, análisis y datos sobre las principales tecnologías, servicios y temas de negocios a través de una fuente confiable e imparcial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38" y="2174342"/>
            <a:ext cx="611712" cy="484860"/>
          </a:xfrm>
          <a:prstGeom prst="rect">
            <a:avLst/>
          </a:prstGeom>
        </p:spPr>
      </p:pic>
      <p:sp>
        <p:nvSpPr>
          <p:cNvPr id="20" name="Rounded Rectangle 9"/>
          <p:cNvSpPr/>
          <p:nvPr/>
        </p:nvSpPr>
        <p:spPr>
          <a:xfrm>
            <a:off x="6139285" y="2186855"/>
            <a:ext cx="5695992" cy="264522"/>
          </a:xfrm>
          <a:prstGeom prst="roundRect">
            <a:avLst/>
          </a:prstGeom>
          <a:solidFill>
            <a:srgbClr val="FFDE53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MX" sz="1200" b="1">
                <a:solidFill>
                  <a:srgbClr val="474747"/>
                </a:solidFill>
                <a:latin typeface="+mj-lt"/>
              </a:rPr>
              <a:t>Eventos de Industria IDC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78650" y="2484319"/>
            <a:ext cx="535615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rtlCol="0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</a:pPr>
            <a:r>
              <a:rPr lang="es-MX" sz="1200" dirty="0">
                <a:solidFill>
                  <a:srgbClr val="474747"/>
                </a:solidFill>
              </a:rPr>
              <a:t>Las conferencias de industria y </a:t>
            </a:r>
            <a:r>
              <a:rPr lang="es-MX" sz="1200" dirty="0" err="1">
                <a:solidFill>
                  <a:srgbClr val="474747"/>
                </a:solidFill>
              </a:rPr>
              <a:t>road</a:t>
            </a:r>
            <a:r>
              <a:rPr lang="es-MX" sz="1200" dirty="0">
                <a:solidFill>
                  <a:srgbClr val="474747"/>
                </a:solidFill>
              </a:rPr>
              <a:t>-shows atraen anualmente a </a:t>
            </a:r>
            <a:r>
              <a:rPr lang="es-MX" sz="1200" b="1" dirty="0">
                <a:solidFill>
                  <a:srgbClr val="FFC000"/>
                </a:solidFill>
                <a:latin typeface="+mj-lt"/>
              </a:rPr>
              <a:t>miles de ejecutivos senior de TIC</a:t>
            </a:r>
            <a:r>
              <a:rPr lang="es-MX" sz="1200" dirty="0">
                <a:solidFill>
                  <a:srgbClr val="474747"/>
                </a:solidFill>
                <a:latin typeface="+mj-lt"/>
              </a:rPr>
              <a:t> para </a:t>
            </a:r>
            <a:r>
              <a:rPr lang="es-MX" sz="1200" b="1" dirty="0">
                <a:solidFill>
                  <a:srgbClr val="FFC000"/>
                </a:solidFill>
                <a:latin typeface="+mj-lt"/>
              </a:rPr>
              <a:t>relacionarse y discutir </a:t>
            </a:r>
            <a:r>
              <a:rPr lang="es-MX" sz="1200" dirty="0">
                <a:solidFill>
                  <a:srgbClr val="474747"/>
                </a:solidFill>
                <a:latin typeface="+mj-lt"/>
              </a:rPr>
              <a:t>temas clave de TIC, brindando a tu equipo de ventas una excelente oportunidad para</a:t>
            </a:r>
            <a:r>
              <a:rPr lang="es-MX" sz="1200" dirty="0">
                <a:solidFill>
                  <a:srgbClr val="606060"/>
                </a:solidFill>
                <a:latin typeface="+mj-lt"/>
              </a:rPr>
              <a:t> </a:t>
            </a:r>
            <a:r>
              <a:rPr lang="es-MX" sz="1200" b="1" dirty="0">
                <a:solidFill>
                  <a:srgbClr val="FFC000"/>
                </a:solidFill>
                <a:latin typeface="+mj-lt"/>
              </a:rPr>
              <a:t>expandir su red de contactos y generar nuevas oportunidades de ventas.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82" y="1890708"/>
            <a:ext cx="1182061" cy="1190932"/>
          </a:xfrm>
          <a:prstGeom prst="rect">
            <a:avLst/>
          </a:prstGeom>
        </p:spPr>
      </p:pic>
      <p:sp>
        <p:nvSpPr>
          <p:cNvPr id="21" name="Rounded Rectangle 46"/>
          <p:cNvSpPr/>
          <p:nvPr/>
        </p:nvSpPr>
        <p:spPr>
          <a:xfrm>
            <a:off x="6032376" y="5084368"/>
            <a:ext cx="5802901" cy="286390"/>
          </a:xfrm>
          <a:prstGeom prst="roundRect">
            <a:avLst/>
          </a:prstGeom>
          <a:solidFill>
            <a:srgbClr val="FFDE53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MX" sz="1200" b="1">
                <a:solidFill>
                  <a:srgbClr val="474747"/>
                </a:solidFill>
                <a:latin typeface="+mj-lt"/>
              </a:rPr>
              <a:t>Mesas Redondas IDC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33581" y="5384613"/>
            <a:ext cx="5401695" cy="830997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</a:pPr>
            <a:r>
              <a:rPr lang="es-MX" sz="1200" dirty="0">
                <a:solidFill>
                  <a:srgbClr val="474747"/>
                </a:solidFill>
                <a:latin typeface="+mj-lt"/>
              </a:rPr>
              <a:t>Foros que reúnen a </a:t>
            </a:r>
            <a:r>
              <a:rPr lang="es-MX" sz="1200" b="1" dirty="0">
                <a:solidFill>
                  <a:srgbClr val="FFC000"/>
                </a:solidFill>
                <a:latin typeface="+mj-lt"/>
              </a:rPr>
              <a:t>10-15 ejecutivos tomadores de decisión de TIC </a:t>
            </a:r>
            <a:r>
              <a:rPr lang="es-MX" sz="1200" dirty="0">
                <a:solidFill>
                  <a:srgbClr val="474747"/>
                </a:solidFill>
              </a:rPr>
              <a:t>para </a:t>
            </a:r>
            <a:r>
              <a:rPr lang="es-MX" sz="1200" b="1" dirty="0">
                <a:solidFill>
                  <a:srgbClr val="FFC000"/>
                </a:solidFill>
                <a:latin typeface="+mj-lt"/>
              </a:rPr>
              <a:t>generar discusiones de alto nivel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MX" sz="1200" dirty="0">
                <a:solidFill>
                  <a:srgbClr val="474747"/>
                </a:solidFill>
                <a:latin typeface="+mj-lt"/>
              </a:rPr>
              <a:t>con IDC y tus ejecutivos. Su formato de grupo pequeño y bajo invitación, crea un entorno abierto que fomenta el </a:t>
            </a:r>
            <a:r>
              <a:rPr lang="es-MX" sz="1200" b="1" dirty="0">
                <a:solidFill>
                  <a:srgbClr val="FFC000"/>
                </a:solidFill>
                <a:latin typeface="+mj-lt"/>
              </a:rPr>
              <a:t>profundo relacionamiento </a:t>
            </a:r>
            <a:r>
              <a:rPr lang="es-MX" sz="1200" dirty="0">
                <a:solidFill>
                  <a:srgbClr val="474747"/>
                </a:solidFill>
                <a:latin typeface="+mj-lt"/>
              </a:rPr>
              <a:t>y permite construir </a:t>
            </a:r>
            <a:r>
              <a:rPr lang="es-MX" sz="1200" b="1" dirty="0">
                <a:solidFill>
                  <a:srgbClr val="FFC000"/>
                </a:solidFill>
                <a:latin typeface="+mj-lt"/>
              </a:rPr>
              <a:t>relaciones más cercanas</a:t>
            </a:r>
            <a:r>
              <a:rPr lang="es-MX" sz="1200" dirty="0">
                <a:solidFill>
                  <a:srgbClr val="474747"/>
                </a:solidFill>
                <a:latin typeface="+mj-lt"/>
              </a:rPr>
              <a:t>.</a:t>
            </a:r>
            <a:endParaRPr lang="es-MX" sz="12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00" y="4857142"/>
            <a:ext cx="1233195" cy="1155499"/>
          </a:xfrm>
          <a:prstGeom prst="rect">
            <a:avLst/>
          </a:prstGeom>
        </p:spPr>
      </p:pic>
      <p:sp>
        <p:nvSpPr>
          <p:cNvPr id="22" name="Rounded Rectangle 56"/>
          <p:cNvSpPr/>
          <p:nvPr/>
        </p:nvSpPr>
        <p:spPr>
          <a:xfrm>
            <a:off x="6261854" y="3624975"/>
            <a:ext cx="5573422" cy="295777"/>
          </a:xfrm>
          <a:prstGeom prst="roundRect">
            <a:avLst/>
          </a:prstGeom>
          <a:solidFill>
            <a:srgbClr val="FFDE53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b="1" dirty="0">
                <a:solidFill>
                  <a:srgbClr val="474747"/>
                </a:solidFill>
                <a:latin typeface="+mj-lt"/>
              </a:rPr>
              <a:t>Webinars IDC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83496" y="3939056"/>
            <a:ext cx="545178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rtlCol="0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</a:pPr>
            <a:r>
              <a:rPr lang="es-MX" sz="1200" dirty="0">
                <a:solidFill>
                  <a:srgbClr val="474747"/>
                </a:solidFill>
                <a:latin typeface="+mj-lt"/>
              </a:rPr>
              <a:t>Seminarios online para una </a:t>
            </a:r>
            <a:r>
              <a:rPr lang="es-MX" sz="1200" b="1" dirty="0">
                <a:solidFill>
                  <a:srgbClr val="FFC000"/>
                </a:solidFill>
                <a:latin typeface="+mj-lt"/>
              </a:rPr>
              <a:t>amplia audiencia </a:t>
            </a:r>
            <a:r>
              <a:rPr lang="es-MX" sz="1200" dirty="0">
                <a:solidFill>
                  <a:srgbClr val="474747"/>
                </a:solidFill>
                <a:latin typeface="+mj-lt"/>
              </a:rPr>
              <a:t>de influenciadores de TIC y tomadores de decisión a través de </a:t>
            </a:r>
            <a:r>
              <a:rPr lang="es-MX" sz="1200" b="1" dirty="0">
                <a:solidFill>
                  <a:srgbClr val="FFC000"/>
                </a:solidFill>
                <a:latin typeface="+mj-lt"/>
              </a:rPr>
              <a:t>múltiples geografías</a:t>
            </a:r>
            <a:r>
              <a:rPr lang="es-MX" sz="1200" dirty="0">
                <a:solidFill>
                  <a:srgbClr val="474747"/>
                </a:solidFill>
                <a:latin typeface="+mj-lt"/>
              </a:rPr>
              <a:t>.</a:t>
            </a:r>
            <a:r>
              <a:rPr lang="es-MX" sz="1200" dirty="0">
                <a:solidFill>
                  <a:srgbClr val="606060"/>
                </a:solidFill>
                <a:latin typeface="+mj-lt"/>
              </a:rPr>
              <a:t> Campaña de a</a:t>
            </a:r>
            <a:r>
              <a:rPr lang="es-MX" sz="1200" dirty="0">
                <a:solidFill>
                  <a:srgbClr val="474747"/>
                </a:solidFill>
                <a:latin typeface="+mj-lt"/>
              </a:rPr>
              <a:t>udio replay para promover el contenido grabado y obtener registros adicionales,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MX" sz="1200" b="1" dirty="0">
                <a:solidFill>
                  <a:srgbClr val="FFC000"/>
                </a:solidFill>
                <a:latin typeface="+mj-lt"/>
              </a:rPr>
              <a:t>incrementando el ROI </a:t>
            </a:r>
            <a:r>
              <a:rPr lang="es-MX" sz="1200" dirty="0">
                <a:solidFill>
                  <a:srgbClr val="474747"/>
                </a:solidFill>
                <a:latin typeface="+mj-lt"/>
              </a:rPr>
              <a:t>del webinar.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00" y="3340675"/>
            <a:ext cx="1234710" cy="11616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47" y="183204"/>
            <a:ext cx="12192000" cy="1520781"/>
            <a:chOff x="5947" y="432594"/>
            <a:chExt cx="12192000" cy="1520781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5947" y="1911172"/>
              <a:ext cx="12192000" cy="42203"/>
            </a:xfrm>
            <a:prstGeom prst="line">
              <a:avLst/>
            </a:prstGeom>
            <a:ln>
              <a:solidFill>
                <a:srgbClr val="FFCD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631" y="432594"/>
              <a:ext cx="609600" cy="628650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C6538CB-CC3B-4487-B025-E831EB9FDC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799" b="-7478"/>
          <a:stretch/>
        </p:blipFill>
        <p:spPr>
          <a:xfrm>
            <a:off x="1898072" y="912204"/>
            <a:ext cx="2092665" cy="7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7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EAFF27-23D2-465C-9D8A-1DDB31B5F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402" y="2241854"/>
            <a:ext cx="4638095" cy="3933333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>
          <a:xfrm flipV="1">
            <a:off x="0" y="942106"/>
            <a:ext cx="12192000" cy="4220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"/>
          <p:cNvSpPr txBox="1">
            <a:spLocks/>
          </p:cNvSpPr>
          <p:nvPr/>
        </p:nvSpPr>
        <p:spPr>
          <a:xfrm>
            <a:off x="1766068" y="1330036"/>
            <a:ext cx="8659863" cy="7456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800" i="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lang="en-US" sz="2000" i="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4000"/>
              <a:buFont typeface="Wingdings" charset="2"/>
              <a:buChar char="§"/>
              <a:defRPr lang="en-US" sz="1800" i="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lang="en-US" sz="1600" i="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lang="en-US" sz="1600" i="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 algn="ctr" eaLnBrk="0" hangingPunct="0">
              <a:buNone/>
            </a:pPr>
            <a:r>
              <a:rPr lang="es-MX" sz="1800" dirty="0">
                <a:latin typeface="Open Sans (Body)"/>
              </a:rPr>
              <a:t>Mediante metodologías de investigación </a:t>
            </a:r>
            <a:r>
              <a:rPr lang="es-MX" sz="1800" b="1" dirty="0">
                <a:solidFill>
                  <a:schemeClr val="bg2"/>
                </a:solidFill>
                <a:latin typeface="Open Sans (Body)"/>
              </a:rPr>
              <a:t>precisas y liderazgo de opinión</a:t>
            </a:r>
            <a:r>
              <a:rPr lang="es-MX" sz="1800" dirty="0">
                <a:latin typeface="Open Sans (Body)"/>
              </a:rPr>
              <a:t>, IDC te ayuda a: </a:t>
            </a:r>
            <a:endParaRPr lang="es-MX" altLang="en-US" sz="1800" dirty="0">
              <a:latin typeface="Open Sans (Body)"/>
            </a:endParaRPr>
          </a:p>
          <a:p>
            <a:pPr algn="ctr"/>
            <a:endParaRPr lang="en-US" sz="1800" dirty="0">
              <a:latin typeface="Open Sans (Body)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4668" y="2228133"/>
            <a:ext cx="2561003" cy="1384995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r"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Tracker ®</a:t>
            </a:r>
          </a:p>
          <a:p>
            <a:pPr algn="r"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Tracker ® by Month</a:t>
            </a:r>
          </a:p>
          <a:p>
            <a:pPr algn="r"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Custom Analytics</a:t>
            </a:r>
          </a:p>
          <a:p>
            <a:pPr algn="r"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Top Organizations Benchmark</a:t>
            </a:r>
          </a:p>
          <a:p>
            <a:pPr algn="r"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IT Spending</a:t>
            </a:r>
          </a:p>
          <a:p>
            <a:pPr algn="r"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Spending Guides</a:t>
            </a:r>
          </a:p>
          <a:p>
            <a:pPr algn="r"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Strategic Market Assessment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4481" y="4888941"/>
            <a:ext cx="2669523" cy="1015663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r"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Industry Conferences</a:t>
            </a:r>
          </a:p>
          <a:p>
            <a:pPr algn="r"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Customized Events</a:t>
            </a:r>
          </a:p>
          <a:p>
            <a:pPr algn="r"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Event Services</a:t>
            </a:r>
          </a:p>
          <a:p>
            <a:pPr algn="r"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Audience Development</a:t>
            </a:r>
          </a:p>
          <a:p>
            <a:pPr algn="r"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IDC Speakers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63602" y="2228133"/>
            <a:ext cx="2550149" cy="1384995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Compete ®</a:t>
            </a:r>
          </a:p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Win/Loss Analysis</a:t>
            </a:r>
          </a:p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Channel and Partnering</a:t>
            </a:r>
          </a:p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Buyer Behavior</a:t>
            </a:r>
          </a:p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Strategic Market Assessment</a:t>
            </a:r>
          </a:p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CIS</a:t>
            </a:r>
          </a:p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Contract Database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62639" y="4888941"/>
            <a:ext cx="2551112" cy="1384995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Sales Advisory</a:t>
            </a:r>
          </a:p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Content Development</a:t>
            </a:r>
          </a:p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Business Value</a:t>
            </a:r>
          </a:p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Channel and Partnering</a:t>
            </a:r>
          </a:p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CXO Sales Effectiveness</a:t>
            </a:r>
          </a:p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Honorarium</a:t>
            </a:r>
          </a:p>
          <a:p>
            <a:pPr>
              <a:buClr>
                <a:schemeClr val="tx2"/>
              </a:buClr>
            </a:pPr>
            <a:r>
              <a:rPr lang="en-US" sz="1200" dirty="0">
                <a:latin typeface="Open Sans (Body)"/>
              </a:rPr>
              <a:t>IDC Reports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664594" y="3564912"/>
            <a:ext cx="4961701" cy="2993896"/>
            <a:chOff x="63900" y="3207909"/>
            <a:chExt cx="4827862" cy="3183646"/>
          </a:xfrm>
        </p:grpSpPr>
        <p:sp>
          <p:nvSpPr>
            <p:cNvPr id="17" name="TextBox 16"/>
            <p:cNvSpPr txBox="1"/>
            <p:nvPr/>
          </p:nvSpPr>
          <p:spPr>
            <a:xfrm>
              <a:off x="477985" y="3207909"/>
              <a:ext cx="1574272" cy="392740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900" dirty="0">
                  <a:solidFill>
                    <a:schemeClr val="bg2"/>
                  </a:solidFill>
                </a:rPr>
                <a:t>Compañías / Industrias Objetivos de Crecimiento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0547" y="3217323"/>
              <a:ext cx="1798243" cy="392740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900" dirty="0">
                  <a:solidFill>
                    <a:schemeClr val="bg2"/>
                  </a:solidFill>
                </a:rPr>
                <a:t>Reconocimiento / Competidores Socios / Equipos de Ventas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1992" y="5977954"/>
              <a:ext cx="1949770" cy="392740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900" dirty="0">
                  <a:solidFill>
                    <a:schemeClr val="bg2"/>
                  </a:solidFill>
                </a:rPr>
                <a:t>Productos / Ventas Consultivas Contenido de Influencia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900" y="5998815"/>
              <a:ext cx="2136644" cy="392740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900" dirty="0">
                  <a:solidFill>
                    <a:schemeClr val="bg2"/>
                  </a:solidFill>
                </a:rPr>
                <a:t>Incrementar Pipeline / Posicionamiento Liderazgo de Opinión</a:t>
              </a:r>
            </a:p>
          </p:txBody>
        </p:sp>
      </p:grpSp>
      <p:sp>
        <p:nvSpPr>
          <p:cNvPr id="22" name="Title 2">
            <a:extLst>
              <a:ext uri="{FF2B5EF4-FFF2-40B4-BE49-F238E27FC236}">
                <a16:creationId xmlns:a16="http://schemas.microsoft.com/office/drawing/2014/main" id="{FF10D108-7350-4136-8385-00F0E726C6FF}"/>
              </a:ext>
            </a:extLst>
          </p:cNvPr>
          <p:cNvSpPr txBox="1">
            <a:spLocks/>
          </p:cNvSpPr>
          <p:nvPr/>
        </p:nvSpPr>
        <p:spPr>
          <a:xfrm>
            <a:off x="13855" y="24966"/>
            <a:ext cx="12192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s-MX" altLang="en-US" sz="3000"/>
              <a:t>IDC puede ayudarte en tu estrategia y ejecución de ventas y marketing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400087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836" y="1239030"/>
            <a:ext cx="10751128" cy="1213219"/>
          </a:xfrm>
        </p:spPr>
        <p:txBody>
          <a:bodyPr>
            <a:noAutofit/>
          </a:bodyPr>
          <a:lstStyle/>
          <a:p>
            <a:pPr marL="0" indent="0" algn="ct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474747"/>
                </a:solidFill>
                <a:latin typeface="Open Sans (Body)"/>
              </a:rPr>
              <a:t>IDC es el principal proveedor de inteligencia de Mercado, consultoría y eventos para la industria TIC. Proveemos </a:t>
            </a:r>
            <a:r>
              <a:rPr lang="es-MX" sz="1800" b="1" dirty="0">
                <a:solidFill>
                  <a:schemeClr val="bg2"/>
                </a:solidFill>
                <a:latin typeface="Open Sans (Body)"/>
              </a:rPr>
              <a:t>conocimiento preciso, influencia imparcial y asesoramiento accionable </a:t>
            </a:r>
            <a:r>
              <a:rPr lang="es-MX" sz="1800" dirty="0">
                <a:solidFill>
                  <a:srgbClr val="474747"/>
                </a:solidFill>
                <a:latin typeface="Open Sans (Body)"/>
              </a:rPr>
              <a:t>para los compradores, proveedores y tomadores de decisión de Tecnología.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055" y="39747"/>
            <a:ext cx="10820400" cy="944562"/>
          </a:xfrm>
        </p:spPr>
        <p:txBody>
          <a:bodyPr>
            <a:normAutofit/>
          </a:bodyPr>
          <a:lstStyle/>
          <a:p>
            <a:r>
              <a:rPr lang="es-MX" sz="3000"/>
              <a:t>IDC Brinda Presencia Global sin Precedentes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942106"/>
            <a:ext cx="12192000" cy="4220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412524" y="2628586"/>
            <a:ext cx="9878931" cy="3556796"/>
            <a:chOff x="1412524" y="2656296"/>
            <a:chExt cx="9878931" cy="35567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2524" y="2656296"/>
              <a:ext cx="9878931" cy="355679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15893" y="2841286"/>
              <a:ext cx="2482880" cy="369332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b="1" dirty="0">
                  <a:solidFill>
                    <a:schemeClr val="bg1"/>
                  </a:solidFill>
                </a:rPr>
                <a:t>Alrededor de 13,000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62428" y="3270374"/>
              <a:ext cx="2234831" cy="461665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002060"/>
                  </a:solidFill>
                </a:rPr>
                <a:t>interacciones anuales de IDC con Wall Street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2428" y="4024429"/>
              <a:ext cx="2294779" cy="369332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n-US" b="1" dirty="0">
                  <a:solidFill>
                    <a:schemeClr val="bg1"/>
                  </a:solidFill>
                </a:rPr>
                <a:t>+10,000 CIOs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62428" y="5163694"/>
              <a:ext cx="2294779" cy="369332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n-US" b="1" dirty="0">
                  <a:solidFill>
                    <a:schemeClr val="bg1"/>
                  </a:solidFill>
                </a:rPr>
                <a:t>+3,000,000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90338" y="3270367"/>
              <a:ext cx="2298241" cy="461665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002060"/>
                  </a:solidFill>
                </a:rPr>
                <a:t>interacciones anuales con clientes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9581" y="4462404"/>
              <a:ext cx="2234831" cy="461665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002060"/>
                  </a:solidFill>
                </a:rPr>
                <a:t>influenciados en los eventos de IDC alrededor del mundo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9581" y="5612254"/>
              <a:ext cx="2299192" cy="461665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002060"/>
                  </a:solidFill>
                </a:rPr>
                <a:t>de impresiones a usuarios finales por año (US)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90338" y="2817476"/>
              <a:ext cx="2298242" cy="369332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n-US" b="1" dirty="0">
                  <a:solidFill>
                    <a:schemeClr val="bg1"/>
                  </a:solidFill>
                </a:rPr>
                <a:t>+85,000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31903" y="4036522"/>
              <a:ext cx="2312096" cy="369332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n-US" b="1" dirty="0">
                  <a:solidFill>
                    <a:schemeClr val="bg1"/>
                  </a:solidFill>
                </a:rPr>
                <a:t>+300,000</a:t>
              </a:r>
              <a:endParaRPr lang="es-MX" sz="105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76482" y="5186845"/>
              <a:ext cx="2521009" cy="369332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b="1">
                  <a:solidFill>
                    <a:schemeClr val="bg1"/>
                  </a:solidFill>
                </a:rPr>
                <a:t>49% de los analistas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18047" y="5623007"/>
              <a:ext cx="2312097" cy="461665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002060"/>
                  </a:solidFill>
                </a:rPr>
                <a:t>se encuentran en mercados emergentes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21215" y="2741183"/>
              <a:ext cx="2878054" cy="95410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fi-FI" sz="2000" b="1" dirty="0">
                  <a:solidFill>
                    <a:schemeClr val="bg1"/>
                  </a:solidFill>
                </a:rPr>
                <a:t>+1,000</a:t>
              </a:r>
              <a:r>
                <a:rPr lang="fi-FI" sz="20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fi-FI" sz="2000" b="1" dirty="0">
                  <a:solidFill>
                    <a:schemeClr val="bg1"/>
                  </a:solidFill>
                </a:rPr>
                <a:t>analistas</a:t>
              </a:r>
            </a:p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fi-FI" dirty="0">
                  <a:solidFill>
                    <a:srgbClr val="002060"/>
                  </a:solidFill>
                </a:rPr>
                <a:t>cubriendo tendencias en 110 países</a:t>
              </a:r>
              <a:endParaRPr lang="es-MX" dirty="0">
                <a:solidFill>
                  <a:srgbClr val="00206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61231" y="4018584"/>
              <a:ext cx="2810325" cy="67710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dirty="0">
                  <a:solidFill>
                    <a:srgbClr val="002060"/>
                  </a:solidFill>
                </a:rPr>
                <a:t>Oficinas en más de</a:t>
              </a:r>
              <a:r>
                <a:rPr lang="es-MX" dirty="0">
                  <a:solidFill>
                    <a:schemeClr val="accent1"/>
                  </a:solidFill>
                </a:rPr>
                <a:t> </a:t>
              </a:r>
            </a:p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sz="2000" b="1" dirty="0">
                  <a:solidFill>
                    <a:schemeClr val="bg1"/>
                  </a:solidFill>
                </a:rPr>
                <a:t>50 Países</a:t>
              </a:r>
              <a:endParaRPr lang="fi-FI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38084" y="5058984"/>
              <a:ext cx="2945782" cy="95410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sz="2000" b="1" dirty="0">
                  <a:solidFill>
                    <a:schemeClr val="bg1"/>
                  </a:solidFill>
                </a:rPr>
                <a:t>+5,000</a:t>
              </a:r>
            </a:p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dirty="0">
                  <a:solidFill>
                    <a:srgbClr val="002060"/>
                  </a:solidFill>
                </a:rPr>
                <a:t>Reportes de Investigación</a:t>
              </a:r>
            </a:p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dirty="0">
                  <a:solidFill>
                    <a:srgbClr val="002060"/>
                  </a:solidFill>
                </a:rPr>
                <a:t>publicados anualmente</a:t>
              </a:r>
              <a:endParaRPr lang="fi-FI" dirty="0">
                <a:solidFill>
                  <a:srgbClr val="00206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10584" y="4470066"/>
              <a:ext cx="2311565" cy="461665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002060"/>
                  </a:solidFill>
                </a:rPr>
                <a:t>usuarios finales entrevistados anualmente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57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FED02-9F31-4158-BFC2-390E49719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57" y="1358198"/>
            <a:ext cx="7419975" cy="4953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821"/>
            <a:ext cx="11430000" cy="944562"/>
          </a:xfrm>
        </p:spPr>
        <p:txBody>
          <a:bodyPr>
            <a:noAutofit/>
          </a:bodyPr>
          <a:lstStyle/>
          <a:p>
            <a:r>
              <a:rPr lang="es-MX" sz="3000"/>
              <a:t>Amplio Conocimiento del Mercado TIC en América Latina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942106"/>
            <a:ext cx="12192000" cy="4220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992711" y="1449639"/>
            <a:ext cx="6512595" cy="5041560"/>
            <a:chOff x="3574883" y="2227475"/>
            <a:chExt cx="4603326" cy="3855531"/>
          </a:xfrm>
        </p:grpSpPr>
        <p:sp>
          <p:nvSpPr>
            <p:cNvPr id="59" name="TextBox 58"/>
            <p:cNvSpPr txBox="1"/>
            <p:nvPr/>
          </p:nvSpPr>
          <p:spPr>
            <a:xfrm>
              <a:off x="5292590" y="2227475"/>
              <a:ext cx="662150" cy="35305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2400" b="1" dirty="0">
                  <a:solidFill>
                    <a:schemeClr val="bg1"/>
                  </a:solidFill>
                </a:rPr>
                <a:t>81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614055" y="2892788"/>
              <a:ext cx="756745" cy="43088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2200" b="1" dirty="0">
                  <a:solidFill>
                    <a:srgbClr val="FA9706"/>
                  </a:solidFill>
                </a:rPr>
                <a:t>18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06992" y="4194008"/>
              <a:ext cx="624637" cy="329521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2200" b="1" dirty="0">
                  <a:solidFill>
                    <a:srgbClr val="FA9706"/>
                  </a:solidFill>
                </a:rPr>
                <a:t>492K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21140" y="5228813"/>
              <a:ext cx="1078776" cy="43088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2200" b="1" dirty="0">
                  <a:solidFill>
                    <a:srgbClr val="FA9706"/>
                  </a:solidFill>
                </a:rPr>
                <a:t>2675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972838" y="3934229"/>
              <a:ext cx="1078776" cy="329521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2200" b="1" dirty="0">
                  <a:solidFill>
                    <a:srgbClr val="FA9706"/>
                  </a:solidFill>
                </a:rPr>
                <a:t>+8k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09311" y="2704871"/>
              <a:ext cx="1078776" cy="43088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2200" b="1" dirty="0">
                  <a:solidFill>
                    <a:srgbClr val="FA9706"/>
                  </a:solidFill>
                </a:rPr>
                <a:t>1,455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57249" y="5433769"/>
              <a:ext cx="1078776" cy="43088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2200" b="1" dirty="0">
                  <a:solidFill>
                    <a:srgbClr val="FA9706"/>
                  </a:solidFill>
                </a:rPr>
                <a:t>392K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14056" y="3216259"/>
              <a:ext cx="756745" cy="35305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1200" b="1">
                  <a:solidFill>
                    <a:srgbClr val="474747"/>
                  </a:solidFill>
                </a:rPr>
                <a:t>Países Cubiertos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74883" y="4507965"/>
              <a:ext cx="895625" cy="494281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474747"/>
                  </a:solidFill>
                </a:rPr>
                <a:t>Registros de importaciones capturados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677613" y="5729948"/>
              <a:ext cx="1091907" cy="35305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1200" b="1">
                  <a:solidFill>
                    <a:srgbClr val="474747"/>
                  </a:solidFill>
                </a:rPr>
                <a:t>Puntos de precio capturados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81190" y="5549368"/>
              <a:ext cx="1197019" cy="35305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1200" b="1">
                  <a:solidFill>
                    <a:srgbClr val="474747"/>
                  </a:solidFill>
                </a:rPr>
                <a:t>Entrevistas con fabricantes y canales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065945" y="4226423"/>
              <a:ext cx="1003771" cy="35305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474747"/>
                  </a:solidFill>
                </a:rPr>
                <a:t>Entrevistas a usuarios finales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16150" y="3011669"/>
              <a:ext cx="1243774" cy="35305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474747"/>
                  </a:solidFill>
                </a:rPr>
                <a:t>Guías oficiales de fabricantes recibidas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78284" y="2250187"/>
              <a:ext cx="1434187" cy="35305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>
              <a:defPPr>
                <a:defRPr lang="en-US"/>
              </a:defPPr>
              <a:lvl1pPr>
                <a:spcAft>
                  <a:spcPts val="600"/>
                </a:spcAft>
                <a:buClr>
                  <a:schemeClr val="tx2"/>
                </a:buClr>
                <a:defRPr sz="1200" b="1">
                  <a:solidFill>
                    <a:srgbClr val="474747"/>
                  </a:solidFill>
                </a:defRPr>
              </a:lvl1pPr>
            </a:lstStyle>
            <a:p>
              <a:r>
                <a:rPr lang="es-MX"/>
                <a:t>Analistas basados en América Latina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8110786" y="6518076"/>
            <a:ext cx="2825160" cy="249173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274313" indent="-274313">
              <a:spcAft>
                <a:spcPts val="600"/>
              </a:spcAft>
              <a:buClr>
                <a:schemeClr val="tx2"/>
              </a:buClr>
            </a:pPr>
            <a:r>
              <a:rPr lang="en-US" sz="1000" dirty="0">
                <a:latin typeface="Arial Narrow" pitchFamily="34" charset="0"/>
              </a:rPr>
              <a:t>IDC Latin America Market Methodology Highlights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41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821"/>
            <a:ext cx="11430000" cy="944562"/>
          </a:xfrm>
        </p:spPr>
        <p:txBody>
          <a:bodyPr>
            <a:noAutofit/>
          </a:bodyPr>
          <a:lstStyle/>
          <a:p>
            <a:r>
              <a:rPr lang="es-MX" altLang="en-US" sz="3000"/>
              <a:t>La Voz de la Industria TIC</a:t>
            </a:r>
            <a:endParaRPr lang="es-MX" sz="300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942106"/>
            <a:ext cx="12192000" cy="4220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110786" y="6518076"/>
            <a:ext cx="2825160" cy="249173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274313" indent="-274313">
              <a:spcAft>
                <a:spcPts val="600"/>
              </a:spcAft>
              <a:buClr>
                <a:schemeClr val="tx2"/>
              </a:buClr>
            </a:pPr>
            <a:r>
              <a:rPr lang="en-US" sz="1000" dirty="0">
                <a:latin typeface="Arial Narrow" pitchFamily="34" charset="0"/>
              </a:rPr>
              <a:t>IDC Latin America Market Highlights 2016</a:t>
            </a:r>
            <a:endParaRPr lang="en-US" sz="1800" dirty="0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01780" y="1225175"/>
            <a:ext cx="11429999" cy="426069"/>
          </a:xfrm>
        </p:spPr>
        <p:txBody>
          <a:bodyPr>
            <a:noAutofit/>
          </a:bodyPr>
          <a:lstStyle/>
          <a:p>
            <a:pPr marL="119063" lvl="0" indent="0" algn="ctr" eaLnBrk="0" hangingPunct="0">
              <a:buNone/>
            </a:pPr>
            <a:r>
              <a:rPr lang="es-MX" altLang="en-US" sz="1800" dirty="0">
                <a:solidFill>
                  <a:srgbClr val="474747"/>
                </a:solidFill>
                <a:latin typeface="Open Sans (Body)"/>
              </a:rPr>
              <a:t>Una opinión experta e imparcial, hace de IDC la voz de la industria TIC en América Latina</a:t>
            </a:r>
            <a:endParaRPr lang="es-MX" sz="1800" dirty="0">
              <a:solidFill>
                <a:srgbClr val="474747"/>
              </a:solidFill>
              <a:latin typeface="Open Sans (Body)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6889" y="1851261"/>
            <a:ext cx="8480892" cy="4444860"/>
            <a:chOff x="2630454" y="2119961"/>
            <a:chExt cx="6632028" cy="328665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9" t="18859" r="15870" b="17241"/>
            <a:stretch/>
          </p:blipFill>
          <p:spPr>
            <a:xfrm>
              <a:off x="2630454" y="2119961"/>
              <a:ext cx="6632028" cy="328665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324528" y="2529881"/>
              <a:ext cx="1250731" cy="34136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474747"/>
                  </a:solidFill>
                </a:rPr>
                <a:t>Entrevistas en medios</a:t>
              </a:r>
              <a:endParaRPr lang="en-US" sz="1200" b="1" dirty="0" err="1">
                <a:solidFill>
                  <a:srgbClr val="474747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04850" y="3505982"/>
              <a:ext cx="969158" cy="34136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474747"/>
                  </a:solidFill>
                </a:rPr>
                <a:t>Menciones en prensa</a:t>
              </a:r>
              <a:endParaRPr lang="en-US" sz="1200" b="1" dirty="0" err="1">
                <a:solidFill>
                  <a:srgbClr val="474747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44439" y="4541568"/>
              <a:ext cx="1122906" cy="34136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474747"/>
                  </a:solidFill>
                </a:rPr>
                <a:t>Asistentes en los eventos de IDC</a:t>
              </a:r>
              <a:endParaRPr lang="en-US" sz="1200" b="1" dirty="0" err="1">
                <a:solidFill>
                  <a:srgbClr val="474747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6397" y="3482286"/>
              <a:ext cx="1593044" cy="34136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474747"/>
                  </a:solidFill>
                </a:rPr>
                <a:t>Likes en </a:t>
              </a:r>
              <a:br>
                <a:rPr lang="es-MX" sz="1200" b="1" dirty="0">
                  <a:solidFill>
                    <a:srgbClr val="474747"/>
                  </a:solidFill>
                </a:rPr>
              </a:br>
              <a:r>
                <a:rPr lang="es-MX" sz="1200" b="1" dirty="0">
                  <a:solidFill>
                    <a:srgbClr val="474747"/>
                  </a:solidFill>
                </a:rPr>
                <a:t>Facebook (SP+PO)</a:t>
              </a:r>
              <a:endParaRPr lang="en-US" sz="1200" b="1" dirty="0" err="1">
                <a:solidFill>
                  <a:srgbClr val="474747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00526" y="4541568"/>
              <a:ext cx="1071681" cy="34136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1200" b="1" dirty="0">
                  <a:solidFill>
                    <a:srgbClr val="474747"/>
                  </a:solidFill>
                </a:rPr>
                <a:t>Seguidores en </a:t>
              </a:r>
              <a:br>
                <a:rPr lang="es-MX" sz="1200" b="1" dirty="0">
                  <a:solidFill>
                    <a:srgbClr val="474747"/>
                  </a:solidFill>
                </a:rPr>
              </a:br>
              <a:r>
                <a:rPr lang="es-MX" sz="1200" b="1" dirty="0">
                  <a:solidFill>
                    <a:srgbClr val="474747"/>
                  </a:solidFill>
                </a:rPr>
                <a:t>Twitter (SP+PO)</a:t>
              </a:r>
              <a:endParaRPr lang="en-US" sz="1200" b="1" dirty="0" err="1">
                <a:solidFill>
                  <a:srgbClr val="474747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44440" y="2152475"/>
              <a:ext cx="756745" cy="318610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2200" b="1" dirty="0">
                  <a:solidFill>
                    <a:srgbClr val="FA9706"/>
                  </a:solidFill>
                </a:rPr>
                <a:t>293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04849" y="3130818"/>
              <a:ext cx="928185" cy="318610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2200" b="1" dirty="0">
                  <a:solidFill>
                    <a:srgbClr val="FA9706"/>
                  </a:solidFill>
                </a:rPr>
                <a:t>+24k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4439" y="4171613"/>
              <a:ext cx="1029568" cy="318610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2200" b="1" dirty="0">
                  <a:solidFill>
                    <a:srgbClr val="FA9706"/>
                  </a:solidFill>
                </a:rPr>
                <a:t>+1200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00525" y="3141054"/>
              <a:ext cx="1071681" cy="318610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2200" b="1" dirty="0">
                  <a:solidFill>
                    <a:srgbClr val="FA9706"/>
                  </a:solidFill>
                </a:rPr>
                <a:t>+1600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29434" y="4191180"/>
              <a:ext cx="942772" cy="318610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s-MX" sz="2200" b="1" dirty="0">
                  <a:solidFill>
                    <a:srgbClr val="FA9706"/>
                  </a:solidFill>
                </a:rPr>
                <a:t>+7000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02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821"/>
            <a:ext cx="11430000" cy="944562"/>
          </a:xfrm>
        </p:spPr>
        <p:txBody>
          <a:bodyPr>
            <a:noAutofit/>
          </a:bodyPr>
          <a:lstStyle/>
          <a:p>
            <a:r>
              <a:rPr lang="es-MX" altLang="en-US" sz="3000"/>
              <a:t>Ventajas Competitivas de IDC América Latina</a:t>
            </a:r>
            <a:endParaRPr lang="es-MX" sz="300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942106"/>
            <a:ext cx="12192000" cy="4220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954158" y="1171560"/>
            <a:ext cx="10262400" cy="5229241"/>
            <a:chOff x="1100137" y="1088430"/>
            <a:chExt cx="9991725" cy="52863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0137" y="1088430"/>
              <a:ext cx="9991725" cy="5286375"/>
            </a:xfrm>
            <a:prstGeom prst="rect">
              <a:avLst/>
            </a:prstGeom>
          </p:spPr>
        </p:pic>
        <p:sp>
          <p:nvSpPr>
            <p:cNvPr id="19" name="Rounded Rectangle 13"/>
            <p:cNvSpPr/>
            <p:nvPr/>
          </p:nvSpPr>
          <p:spPr>
            <a:xfrm>
              <a:off x="1115757" y="1188722"/>
              <a:ext cx="2045088" cy="6579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>
                  <a:ln w="0"/>
                  <a:solidFill>
                    <a:schemeClr val="bg1"/>
                  </a:solidFill>
                  <a:latin typeface="+mj-lt"/>
                  <a:cs typeface="Aharoni" panose="02010803020104030203" pitchFamily="2" charset="-79"/>
                </a:rPr>
                <a:t>Presencia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15757" y="3731618"/>
              <a:ext cx="2072798" cy="2201310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111125" indent="-111125">
                <a:spcAft>
                  <a:spcPts val="600"/>
                </a:spcAft>
                <a:buClr>
                  <a:srgbClr val="00B0F0"/>
                </a:buClr>
                <a:buFont typeface="Wingdings" pitchFamily="2" charset="2"/>
                <a:buChar char="§"/>
              </a:pPr>
              <a:r>
                <a:rPr lang="es-MX" sz="1050" b="1" dirty="0">
                  <a:solidFill>
                    <a:srgbClr val="36AEC7"/>
                  </a:solidFill>
                </a:rPr>
                <a:t>+25 años </a:t>
              </a:r>
              <a:r>
                <a:rPr lang="es-MX" sz="1050" dirty="0">
                  <a:solidFill>
                    <a:srgbClr val="474747"/>
                  </a:solidFill>
                </a:rPr>
                <a:t>brindando servicios detallados del tamaño de mercado y predicciones para los países de América Latina.</a:t>
              </a:r>
            </a:p>
            <a:p>
              <a:pPr>
                <a:spcAft>
                  <a:spcPts val="600"/>
                </a:spcAft>
                <a:buClr>
                  <a:srgbClr val="00B0F0"/>
                </a:buClr>
              </a:pPr>
              <a:endParaRPr lang="es-MX" sz="1050" dirty="0">
                <a:solidFill>
                  <a:srgbClr val="474747"/>
                </a:solidFill>
              </a:endParaRPr>
            </a:p>
            <a:p>
              <a:pPr marL="111125" lvl="0" indent="-111125">
                <a:spcAft>
                  <a:spcPts val="600"/>
                </a:spcAft>
                <a:buClr>
                  <a:srgbClr val="00B0F0"/>
                </a:buClr>
                <a:buFont typeface="Wingdings" pitchFamily="2" charset="2"/>
                <a:buChar char="§"/>
              </a:pPr>
              <a:r>
                <a:rPr lang="es-MX" sz="1050" b="1" dirty="0">
                  <a:solidFill>
                    <a:srgbClr val="36AEC7"/>
                  </a:solidFill>
                </a:rPr>
                <a:t>+80 analistas</a:t>
              </a:r>
              <a:r>
                <a:rPr lang="es-MX" sz="1050" dirty="0">
                  <a:solidFill>
                    <a:srgbClr val="36AEC7"/>
                  </a:solidFill>
                </a:rPr>
                <a:t> </a:t>
              </a:r>
              <a:r>
                <a:rPr lang="es-MX" sz="1050" dirty="0">
                  <a:solidFill>
                    <a:srgbClr val="474747"/>
                  </a:solidFill>
                </a:rPr>
                <a:t>cubriendo más de 20 países y más de 100 mercados en la industria TIC de forma trimestral.</a:t>
              </a:r>
            </a:p>
            <a:p>
              <a:pPr marL="274320" lvl="0" indent="-27432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</a:pPr>
              <a:endParaRPr lang="es-MX" sz="105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74320" indent="-27432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</a:pPr>
              <a:endParaRPr lang="es-MX" sz="105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62483" y="3731617"/>
              <a:ext cx="2313379" cy="221686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171450" indent="-171450">
                <a:buClr>
                  <a:srgbClr val="FF6600"/>
                </a:buClr>
                <a:buFont typeface="Wingdings" panose="05000000000000000000" pitchFamily="2" charset="2"/>
                <a:buChar char="§"/>
              </a:pPr>
              <a:r>
                <a:rPr lang="es-MX" sz="1050" b="1" dirty="0">
                  <a:solidFill>
                    <a:srgbClr val="FF6600"/>
                  </a:solidFill>
                </a:rPr>
                <a:t>Metodologías</a:t>
              </a:r>
              <a:r>
                <a:rPr lang="es-MX" sz="105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s-MX" sz="1050" dirty="0">
                  <a:solidFill>
                    <a:srgbClr val="474747"/>
                  </a:solidFill>
                </a:rPr>
                <a:t>consistentes en los mercados globales que permiten comparaciones entre países, regiones y el mundo.</a:t>
              </a:r>
            </a:p>
            <a:p>
              <a:pPr marL="171450" indent="-171450">
                <a:buClr>
                  <a:srgbClr val="FF6600"/>
                </a:buClr>
                <a:buFont typeface="Wingdings" panose="05000000000000000000" pitchFamily="2" charset="2"/>
                <a:buChar char="§"/>
              </a:pPr>
              <a:endParaRPr lang="es-MX" sz="1050" dirty="0">
                <a:solidFill>
                  <a:srgbClr val="474747"/>
                </a:solidFill>
              </a:endParaRPr>
            </a:p>
            <a:p>
              <a:pPr marL="171450" indent="-171450">
                <a:buClr>
                  <a:srgbClr val="FF6600"/>
                </a:buClr>
                <a:buFont typeface="Wingdings" panose="05000000000000000000" pitchFamily="2" charset="2"/>
                <a:buChar char="§"/>
              </a:pPr>
              <a:r>
                <a:rPr lang="es-MX" sz="1050" dirty="0">
                  <a:solidFill>
                    <a:srgbClr val="474747"/>
                  </a:solidFill>
                </a:rPr>
                <a:t>Cobertura amplia y profunda  de miles de fuentes directas, alimentando la mejor </a:t>
              </a:r>
              <a:r>
                <a:rPr lang="es-MX" sz="1050" b="1" dirty="0">
                  <a:solidFill>
                    <a:srgbClr val="FF6600"/>
                  </a:solidFill>
                </a:rPr>
                <a:t>ingeniería de Big Data.</a:t>
              </a:r>
            </a:p>
            <a:p>
              <a:pPr marL="171450" indent="-171450">
                <a:buClr>
                  <a:srgbClr val="FF6600"/>
                </a:buClr>
                <a:buFont typeface="Wingdings" panose="05000000000000000000" pitchFamily="2" charset="2"/>
                <a:buChar char="§"/>
              </a:pPr>
              <a:endParaRPr lang="es-MX" sz="105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171450" indent="-171450">
                <a:buClr>
                  <a:srgbClr val="FF6600"/>
                </a:buClr>
                <a:buFont typeface="Wingdings" panose="05000000000000000000" pitchFamily="2" charset="2"/>
                <a:buChar char="§"/>
              </a:pPr>
              <a:r>
                <a:rPr lang="es-MX" sz="1050" dirty="0">
                  <a:solidFill>
                    <a:srgbClr val="474747"/>
                  </a:solidFill>
                </a:rPr>
                <a:t>Años de experiencia generando información y siendo pionero  en la </a:t>
              </a:r>
              <a:r>
                <a:rPr lang="es-MX" sz="1050" b="1" dirty="0">
                  <a:solidFill>
                    <a:srgbClr val="FF6600"/>
                  </a:solidFill>
                </a:rPr>
                <a:t>ciencia de datos.</a:t>
              </a:r>
              <a:endParaRPr lang="es-MX" sz="1050" dirty="0">
                <a:solidFill>
                  <a:srgbClr val="FF66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84375" y="3767930"/>
              <a:ext cx="2083796" cy="221686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171450" indent="-171450">
                <a:buClr>
                  <a:schemeClr val="accent4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050" dirty="0">
                  <a:solidFill>
                    <a:srgbClr val="474747"/>
                  </a:solidFill>
                </a:rPr>
                <a:t>El mayor</a:t>
              </a:r>
              <a:r>
                <a:rPr lang="es-MX" sz="105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s-MX" sz="1050" b="1" dirty="0">
                  <a:solidFill>
                    <a:schemeClr val="accent4">
                      <a:lumMod val="75000"/>
                    </a:schemeClr>
                  </a:solidFill>
                </a:rPr>
                <a:t>ratio de clientes - analistas </a:t>
              </a:r>
              <a:r>
                <a:rPr lang="es-MX" sz="1050" dirty="0">
                  <a:solidFill>
                    <a:srgbClr val="474747"/>
                  </a:solidFill>
                </a:rPr>
                <a:t>en la industria.</a:t>
              </a:r>
            </a:p>
            <a:p>
              <a:pPr marL="171450" indent="-171450">
                <a:buClr>
                  <a:schemeClr val="accent4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es-MX" sz="105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171450" indent="-171450">
                <a:buClr>
                  <a:schemeClr val="accent4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050" dirty="0">
                  <a:solidFill>
                    <a:srgbClr val="474747"/>
                  </a:solidFill>
                </a:rPr>
                <a:t>La más respetada y frecuentemente </a:t>
              </a:r>
              <a:r>
                <a:rPr lang="es-MX" sz="1050" b="1" dirty="0">
                  <a:solidFill>
                    <a:schemeClr val="accent4">
                      <a:lumMod val="75000"/>
                    </a:schemeClr>
                  </a:solidFill>
                </a:rPr>
                <a:t>citada fuente </a:t>
              </a:r>
              <a:r>
                <a:rPr lang="es-MX" sz="1050" dirty="0">
                  <a:solidFill>
                    <a:srgbClr val="474747"/>
                  </a:solidFill>
                </a:rPr>
                <a:t>de inteligencia de mercado a nivel mundial.</a:t>
              </a:r>
            </a:p>
            <a:p>
              <a:pPr marL="171450" indent="-171450">
                <a:buClr>
                  <a:schemeClr val="accent4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es-MX" sz="105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171450" indent="-171450">
                <a:buClr>
                  <a:schemeClr val="accent4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050" dirty="0">
                  <a:solidFill>
                    <a:srgbClr val="474747"/>
                  </a:solidFill>
                </a:rPr>
                <a:t>La primera firma en </a:t>
              </a:r>
              <a:r>
                <a:rPr lang="es-MX" sz="1050" b="1" dirty="0">
                  <a:solidFill>
                    <a:schemeClr val="accent4">
                      <a:lumMod val="75000"/>
                    </a:schemeClr>
                  </a:solidFill>
                </a:rPr>
                <a:t>identificar tendencias disruptivas</a:t>
              </a:r>
              <a:r>
                <a:rPr lang="es-MX" sz="1050" dirty="0">
                  <a:solidFill>
                    <a:schemeClr val="accent1">
                      <a:lumMod val="50000"/>
                    </a:schemeClr>
                  </a:solidFill>
                </a:rPr>
                <a:t>: </a:t>
              </a:r>
              <a:r>
                <a:rPr lang="es-MX" sz="1050" dirty="0">
                  <a:solidFill>
                    <a:srgbClr val="474747"/>
                  </a:solidFill>
                </a:rPr>
                <a:t>3ra Plataforma; Transformación Digital (DX), y Liderazgo de TI en 3D.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84463" y="3781937"/>
              <a:ext cx="2046837" cy="1890172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171450" indent="-171450">
                <a:buClr>
                  <a:schemeClr val="accent3"/>
                </a:buClr>
                <a:buFont typeface="Wingdings" panose="05000000000000000000" pitchFamily="2" charset="2"/>
                <a:buChar char="§"/>
              </a:pPr>
              <a:r>
                <a:rPr lang="es-MX" altLang="en-US" sz="1050" b="1" dirty="0">
                  <a:solidFill>
                    <a:srgbClr val="95A43F"/>
                  </a:solidFill>
                </a:rPr>
                <a:t>Flexible modelo </a:t>
              </a:r>
              <a:r>
                <a:rPr lang="es-MX" altLang="en-US" sz="1050" dirty="0">
                  <a:solidFill>
                    <a:srgbClr val="474747"/>
                  </a:solidFill>
                </a:rPr>
                <a:t>de soporte y servicio al cliente.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endParaRPr lang="es-MX" altLang="en-US" sz="105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171450" indent="-171450">
                <a:buClr>
                  <a:schemeClr val="accent3"/>
                </a:buClr>
                <a:buFont typeface="Wingdings" panose="05000000000000000000" pitchFamily="2" charset="2"/>
                <a:buChar char="§"/>
              </a:pPr>
              <a:r>
                <a:rPr lang="es-MX" altLang="en-US" sz="1050" b="1" dirty="0">
                  <a:solidFill>
                    <a:srgbClr val="95A43F"/>
                  </a:solidFill>
                </a:rPr>
                <a:t>Expertos</a:t>
              </a:r>
              <a:r>
                <a:rPr lang="es-MX" altLang="en-US" sz="105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s-MX" altLang="en-US" sz="1050" dirty="0">
                  <a:solidFill>
                    <a:srgbClr val="474747"/>
                  </a:solidFill>
                </a:rPr>
                <a:t>dedicados en investigación, que soportan directamente a nuestros clientes clave. </a:t>
              </a:r>
            </a:p>
            <a:p>
              <a:pPr>
                <a:buClr>
                  <a:schemeClr val="accent3"/>
                </a:buClr>
              </a:pPr>
              <a:endParaRPr lang="es-MX" sz="105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171450" indent="-171450">
                <a:buClr>
                  <a:schemeClr val="accent3"/>
                </a:buClr>
                <a:buFont typeface="Wingdings" panose="05000000000000000000" pitchFamily="2" charset="2"/>
                <a:buChar char="§"/>
              </a:pPr>
              <a:r>
                <a:rPr lang="es-MX" sz="1050" dirty="0">
                  <a:solidFill>
                    <a:srgbClr val="474747"/>
                  </a:solidFill>
                </a:rPr>
                <a:t>Analistas y gerentes de ventas quienes </a:t>
              </a:r>
              <a:r>
                <a:rPr lang="es-MX" altLang="en-US" sz="1050" b="1" dirty="0">
                  <a:solidFill>
                    <a:srgbClr val="95A43F"/>
                  </a:solidFill>
                </a:rPr>
                <a:t>conocen tus objetivos de negocio.</a:t>
              </a:r>
              <a:endParaRPr lang="es-MX" sz="1050" dirty="0">
                <a:solidFill>
                  <a:srgbClr val="474747"/>
                </a:solidFill>
              </a:endParaRPr>
            </a:p>
          </p:txBody>
        </p:sp>
        <p:sp>
          <p:nvSpPr>
            <p:cNvPr id="39" name="Rounded Rectangle 13"/>
            <p:cNvSpPr/>
            <p:nvPr/>
          </p:nvSpPr>
          <p:spPr>
            <a:xfrm>
              <a:off x="3770824" y="1202577"/>
              <a:ext cx="2045088" cy="6579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>
                  <a:ln w="0"/>
                  <a:solidFill>
                    <a:schemeClr val="bg1"/>
                  </a:solidFill>
                  <a:latin typeface="+mj-lt"/>
                  <a:cs typeface="Aharoni" panose="02010803020104030203" pitchFamily="2" charset="-79"/>
                </a:rPr>
                <a:t>Precisión</a:t>
              </a:r>
            </a:p>
          </p:txBody>
        </p:sp>
        <p:sp>
          <p:nvSpPr>
            <p:cNvPr id="40" name="Rounded Rectangle 13"/>
            <p:cNvSpPr/>
            <p:nvPr/>
          </p:nvSpPr>
          <p:spPr>
            <a:xfrm>
              <a:off x="6223084" y="1202576"/>
              <a:ext cx="2045088" cy="6579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>
                  <a:ln w="0"/>
                  <a:solidFill>
                    <a:schemeClr val="bg1"/>
                  </a:solidFill>
                  <a:latin typeface="+mj-lt"/>
                  <a:cs typeface="Aharoni" panose="02010803020104030203" pitchFamily="2" charset="-79"/>
                </a:rPr>
                <a:t>Liderazgo de Opinión</a:t>
              </a:r>
            </a:p>
          </p:txBody>
        </p:sp>
        <p:sp>
          <p:nvSpPr>
            <p:cNvPr id="41" name="Rounded Rectangle 13"/>
            <p:cNvSpPr/>
            <p:nvPr/>
          </p:nvSpPr>
          <p:spPr>
            <a:xfrm>
              <a:off x="8772326" y="1202574"/>
              <a:ext cx="2045088" cy="6579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>
                  <a:ln w="0"/>
                  <a:solidFill>
                    <a:schemeClr val="bg1"/>
                  </a:solidFill>
                  <a:latin typeface="+mj-lt"/>
                  <a:cs typeface="Aharoni" panose="02010803020104030203" pitchFamily="2" charset="-79"/>
                </a:rPr>
                <a:t>Ferviente Servicio al Cliente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396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5" y="24966"/>
            <a:ext cx="12192000" cy="944562"/>
          </a:xfrm>
        </p:spPr>
        <p:txBody>
          <a:bodyPr>
            <a:noAutofit/>
          </a:bodyPr>
          <a:lstStyle/>
          <a:p>
            <a:pPr algn="ctr"/>
            <a:r>
              <a:rPr lang="es-MX" altLang="en-US" sz="3000" dirty="0"/>
              <a:t>IDC puede ayudarte en tu estrategia y ejecución de ventas y marketing</a:t>
            </a:r>
            <a:endParaRPr lang="es-MX" sz="3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942106"/>
            <a:ext cx="12192000" cy="4220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83130" y="1273546"/>
            <a:ext cx="5486400" cy="627904"/>
          </a:xfrm>
        </p:spPr>
        <p:txBody>
          <a:bodyPr>
            <a:noAutofit/>
          </a:bodyPr>
          <a:lstStyle/>
          <a:p>
            <a:pPr marL="119063" indent="0" algn="ctr" eaLnBrk="0" hangingPunct="0">
              <a:buNone/>
            </a:pPr>
            <a:r>
              <a:rPr lang="es-MX" sz="1800" dirty="0">
                <a:latin typeface="Open Sans (Body)"/>
              </a:rPr>
              <a:t>Mediante metodologías de investigación </a:t>
            </a:r>
            <a:r>
              <a:rPr lang="es-MX" sz="1800" b="1" dirty="0">
                <a:solidFill>
                  <a:schemeClr val="bg2"/>
                </a:solidFill>
                <a:latin typeface="Open Sans (Body)"/>
              </a:rPr>
              <a:t>precisas y liderazgo de opinión</a:t>
            </a:r>
            <a:r>
              <a:rPr lang="es-MX" sz="1800" dirty="0">
                <a:latin typeface="Open Sans (Body)"/>
              </a:rPr>
              <a:t>, IDC te ayuda a: </a:t>
            </a:r>
            <a:endParaRPr lang="es-MX" altLang="en-US" sz="1800" dirty="0">
              <a:latin typeface="Open Sans (Body)"/>
            </a:endParaRPr>
          </a:p>
        </p:txBody>
      </p:sp>
      <p:sp>
        <p:nvSpPr>
          <p:cNvPr id="42" name="Rounded Rectangle 1"/>
          <p:cNvSpPr/>
          <p:nvPr/>
        </p:nvSpPr>
        <p:spPr>
          <a:xfrm>
            <a:off x="8870053" y="1742459"/>
            <a:ext cx="3008506" cy="82522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IDC Tracker</a:t>
            </a:r>
            <a:r>
              <a:rPr lang="en-US" sz="16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®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Products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56" y="1828670"/>
            <a:ext cx="609600" cy="628650"/>
          </a:xfrm>
          <a:prstGeom prst="rect">
            <a:avLst/>
          </a:prstGeom>
        </p:spPr>
      </p:pic>
      <p:sp>
        <p:nvSpPr>
          <p:cNvPr id="46" name="Rounded Rectangle 27"/>
          <p:cNvSpPr/>
          <p:nvPr/>
        </p:nvSpPr>
        <p:spPr>
          <a:xfrm>
            <a:off x="8870053" y="2645279"/>
            <a:ext cx="3008506" cy="82522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IDC Spending Guides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56" y="2741676"/>
            <a:ext cx="609600" cy="638175"/>
          </a:xfrm>
          <a:prstGeom prst="rect">
            <a:avLst/>
          </a:prstGeom>
        </p:spPr>
      </p:pic>
      <p:sp>
        <p:nvSpPr>
          <p:cNvPr id="43" name="Rounded Rectangle 27"/>
          <p:cNvSpPr/>
          <p:nvPr/>
        </p:nvSpPr>
        <p:spPr>
          <a:xfrm>
            <a:off x="8905631" y="3552457"/>
            <a:ext cx="2972928" cy="82522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IDC Subscription Services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690" y="3648775"/>
            <a:ext cx="609600" cy="638175"/>
          </a:xfrm>
          <a:prstGeom prst="rect">
            <a:avLst/>
          </a:prstGeom>
        </p:spPr>
      </p:pic>
      <p:sp>
        <p:nvSpPr>
          <p:cNvPr id="44" name="Rounded Rectangle 28"/>
          <p:cNvSpPr/>
          <p:nvPr/>
        </p:nvSpPr>
        <p:spPr>
          <a:xfrm>
            <a:off x="8870053" y="4453068"/>
            <a:ext cx="3008506" cy="825223"/>
          </a:xfrm>
          <a:prstGeom prst="roundRect">
            <a:avLst/>
          </a:prstGeom>
          <a:solidFill>
            <a:srgbClr val="95A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IDC  Custom Solutions: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Integrated Marketing Programs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Marketing Planning &amp; Operations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383" y="4573036"/>
            <a:ext cx="609600" cy="628650"/>
          </a:xfrm>
          <a:prstGeom prst="rect">
            <a:avLst/>
          </a:prstGeom>
        </p:spPr>
      </p:pic>
      <p:sp>
        <p:nvSpPr>
          <p:cNvPr id="69" name="Content Placeholder 1"/>
          <p:cNvSpPr txBox="1">
            <a:spLocks/>
          </p:cNvSpPr>
          <p:nvPr/>
        </p:nvSpPr>
        <p:spPr>
          <a:xfrm>
            <a:off x="8569331" y="1233819"/>
            <a:ext cx="3295955" cy="508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8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lang="en-US" sz="20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4000"/>
              <a:buFont typeface="Wingdings" charset="2"/>
              <a:buChar char="§"/>
              <a:defRPr lang="en-US" sz="18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 algn="ctr" eaLnBrk="0" hangingPunct="0">
              <a:buFont typeface="Wingdings" charset="2"/>
              <a:buNone/>
            </a:pPr>
            <a:r>
              <a:rPr lang="es-MX" sz="2400" b="1">
                <a:latin typeface="Arial Narrow" panose="020B0606020202030204" pitchFamily="34" charset="0"/>
              </a:rPr>
              <a:t>Soluciones:</a:t>
            </a:r>
            <a:endParaRPr lang="es-MX" altLang="en-US" sz="2400">
              <a:latin typeface="Arial Narrow" panose="020B0606020202030204" pitchFamily="34" charset="0"/>
            </a:endParaRPr>
          </a:p>
          <a:p>
            <a:pPr algn="ctr"/>
            <a:endParaRPr lang="es-MX" sz="2400"/>
          </a:p>
        </p:txBody>
      </p:sp>
      <p:sp>
        <p:nvSpPr>
          <p:cNvPr id="68" name="Rectangle 67"/>
          <p:cNvSpPr/>
          <p:nvPr/>
        </p:nvSpPr>
        <p:spPr>
          <a:xfrm>
            <a:off x="5307615" y="2999162"/>
            <a:ext cx="2579423" cy="183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9063" algn="ctr" eaLnBrk="0" hangingPunct="0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r>
              <a:rPr lang="es-MX" b="1" dirty="0">
                <a:solidFill>
                  <a:schemeClr val="bg2"/>
                </a:solidFill>
                <a:latin typeface="Open Sans (Body)"/>
                <a:ea typeface="Open Sans" panose="020B0606030504020204" pitchFamily="34" charset="0"/>
                <a:cs typeface="Open Sans" panose="020B0606030504020204" pitchFamily="34" charset="0"/>
              </a:rPr>
              <a:t>A través de:</a:t>
            </a:r>
          </a:p>
          <a:p>
            <a:pPr marL="119063" algn="ctr" eaLnBrk="0" hangingPunct="0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endParaRPr lang="es-MX" sz="1600" b="1" dirty="0">
              <a:solidFill>
                <a:schemeClr val="bg1">
                  <a:lumMod val="50000"/>
                </a:schemeClr>
              </a:solidFill>
              <a:latin typeface="Open Sans (Body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9063" algn="ctr" eaLnBrk="0" hangingPunct="0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Open Sans (Body)"/>
                <a:ea typeface="Open Sans" panose="020B0606030504020204" pitchFamily="34" charset="0"/>
                <a:cs typeface="Open Sans" panose="020B0606030504020204" pitchFamily="34" charset="0"/>
              </a:rPr>
              <a:t>programas desarrollados con conocimiento e influencia, alineados con tus objetivos de negocio.</a:t>
            </a:r>
          </a:p>
        </p:txBody>
      </p:sp>
      <p:sp>
        <p:nvSpPr>
          <p:cNvPr id="41" name="Rounded Rectangle 33"/>
          <p:cNvSpPr/>
          <p:nvPr/>
        </p:nvSpPr>
        <p:spPr>
          <a:xfrm>
            <a:off x="8866909" y="5350477"/>
            <a:ext cx="3011644" cy="825223"/>
          </a:xfrm>
          <a:prstGeom prst="roundRect">
            <a:avLst/>
          </a:prstGeom>
          <a:solidFill>
            <a:srgbClr val="FFCD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IDC Branded Events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0565" y="5473341"/>
            <a:ext cx="609600" cy="62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F1D695-6D27-400D-96BF-27B1BB6C42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44" y="2211258"/>
            <a:ext cx="4638095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9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945276" y="195007"/>
            <a:ext cx="4080482" cy="1326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Proveer de forma precisa y oportuna: tamaño, participación y previsión para cientos de mercados de tecnología –incluyendo mercados emergentes por ciudad, estado y provincia- de manera semestral, trimestral y mensual.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574" y="2141752"/>
            <a:ext cx="5077426" cy="42192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5231" y="66817"/>
            <a:ext cx="10820400" cy="944562"/>
          </a:xfrm>
        </p:spPr>
        <p:txBody>
          <a:bodyPr>
            <a:normAutofit/>
          </a:bodyPr>
          <a:lstStyle/>
          <a:p>
            <a:r>
              <a:rPr lang="es-MX" sz="3000" b="1" dirty="0"/>
              <a:t>IDC </a:t>
            </a:r>
            <a:r>
              <a:rPr lang="es-MX" sz="3000" b="1" dirty="0" err="1"/>
              <a:t>Tracker</a:t>
            </a:r>
            <a:r>
              <a:rPr lang="en-US" sz="3000" b="1" baseline="30000" dirty="0"/>
              <a:t> ®</a:t>
            </a:r>
            <a:r>
              <a:rPr lang="es-MX" sz="3000" b="1" dirty="0"/>
              <a:t> </a:t>
            </a:r>
            <a:r>
              <a:rPr lang="es-MX" sz="3000" b="1" dirty="0" err="1"/>
              <a:t>Products</a:t>
            </a:r>
            <a:endParaRPr lang="es-MX" sz="3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1" y="209940"/>
            <a:ext cx="609600" cy="628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795" y="2215942"/>
            <a:ext cx="4595485" cy="2154436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s-MX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Necesito:</a:t>
            </a: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endParaRPr lang="es-MX" sz="1200" dirty="0"/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Brindar soporte en las decisiones de planeación y administración de mi negocio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Definir mi mercado meta y un correcto mix de producto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Entender mi posicionamiento competitivo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Monitorear y medir el desempeño de mi negocio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Anticiparme y planear a partir de los cambios en el mercado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869" y="5260789"/>
            <a:ext cx="2863347" cy="461665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MX" sz="1200"/>
              <a:t>Herramientas en línea y archivos en excel de fácil y amigable uso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217" y="5149680"/>
            <a:ext cx="1163782" cy="8901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42" name="Straight Connector 41"/>
          <p:cNvCxnSpPr/>
          <p:nvPr/>
        </p:nvCxnSpPr>
        <p:spPr>
          <a:xfrm flipV="1">
            <a:off x="5947" y="1661788"/>
            <a:ext cx="12192000" cy="4220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89" y="2211027"/>
            <a:ext cx="561362" cy="42770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27818" y="4018516"/>
            <a:ext cx="2133600" cy="584775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buClr>
                <a:schemeClr val="tx2"/>
              </a:buClr>
              <a:defRPr sz="2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sz="1600"/>
              <a:t>Ejemplo de mercados cubiertos: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20431" y="5072676"/>
            <a:ext cx="410604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0431" y="4672566"/>
            <a:ext cx="4106049" cy="400110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s-MX" sz="2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través de:</a:t>
            </a:r>
            <a:endParaRPr lang="es-MX" sz="1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B0C62-B112-4BB9-8E43-66B6EFE8E4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8791" r="55053" b="-1"/>
          <a:stretch/>
        </p:blipFill>
        <p:spPr>
          <a:xfrm>
            <a:off x="1775070" y="838590"/>
            <a:ext cx="2228894" cy="7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8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1737E277-2AFA-44A1-B818-E4CA9E27C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25" y="3567806"/>
            <a:ext cx="2014554" cy="145515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D4DE4C3E-9BF7-449C-B638-4FB118ECA3DD}"/>
              </a:ext>
            </a:extLst>
          </p:cNvPr>
          <p:cNvSpPr/>
          <p:nvPr/>
        </p:nvSpPr>
        <p:spPr>
          <a:xfrm>
            <a:off x="5425497" y="4156260"/>
            <a:ext cx="20480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rtl="0"/>
            <a:r>
              <a:rPr lang="pt" sz="900" b="1" i="0" u="none" baseline="0" dirty="0">
                <a:solidFill>
                  <a:srgbClr val="474747"/>
                </a:solidFill>
              </a:rPr>
              <a:t>WW Semiannual Digital Transformation Spending Guide</a:t>
            </a:r>
          </a:p>
          <a:p>
            <a:pPr marL="85725" lvl="1" indent="-85725" algn="l" rtl="0">
              <a:buFont typeface="Arial" panose="020B0604020202020204" pitchFamily="34" charset="0"/>
              <a:buChar char="•"/>
            </a:pPr>
            <a:r>
              <a:rPr lang="pt" sz="900" b="0" i="0" u="none" baseline="0" dirty="0">
                <a:solidFill>
                  <a:srgbClr val="474747"/>
                </a:solidFill>
              </a:rPr>
              <a:t>2 regions</a:t>
            </a:r>
          </a:p>
          <a:p>
            <a:pPr marL="85725" lvl="1" indent="-85725" algn="l" rtl="0">
              <a:buFont typeface="Arial" panose="020B0604020202020204" pitchFamily="34" charset="0"/>
              <a:buChar char="•"/>
            </a:pPr>
            <a:r>
              <a:rPr lang="pt" sz="900" b="0" i="0" u="none" baseline="0" dirty="0">
                <a:solidFill>
                  <a:srgbClr val="474747"/>
                </a:solidFill>
              </a:rPr>
              <a:t>19 industries</a:t>
            </a:r>
            <a:endParaRPr lang="pt" sz="900" dirty="0">
              <a:solidFill>
                <a:srgbClr val="474747"/>
              </a:solidFill>
            </a:endParaRPr>
          </a:p>
          <a:p>
            <a:pPr marL="85725" lvl="1" indent="-85725" algn="l" rtl="0">
              <a:buFont typeface="Arial" panose="020B0604020202020204" pitchFamily="34" charset="0"/>
              <a:buChar char="•"/>
            </a:pPr>
            <a:r>
              <a:rPr lang="pt" sz="900" b="0" i="0" u="none" baseline="0" dirty="0">
                <a:solidFill>
                  <a:srgbClr val="474747"/>
                </a:solidFill>
              </a:rPr>
              <a:t>5 DX markets</a:t>
            </a:r>
            <a:endParaRPr lang="pt" sz="900" dirty="0">
              <a:solidFill>
                <a:srgbClr val="474747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959131" y="213611"/>
            <a:ext cx="4052773" cy="129417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Brindar una perspectiva global sobre el gasto para que los fabricantes de TIC desarrollen estrategias de mercado efectivas. Planificadores estratégicos, analistas de Mercado y otros que buscan entender las oportunidades por industria también se beneficiarán de estas guías.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1" y="196080"/>
            <a:ext cx="633567" cy="6632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5231" y="52960"/>
            <a:ext cx="10820400" cy="944562"/>
          </a:xfrm>
        </p:spPr>
        <p:txBody>
          <a:bodyPr>
            <a:normAutofit/>
          </a:bodyPr>
          <a:lstStyle/>
          <a:p>
            <a:r>
              <a:rPr lang="es-MX" sz="3000" b="1" dirty="0">
                <a:solidFill>
                  <a:srgbClr val="7030A0"/>
                </a:solidFill>
              </a:rPr>
              <a:t>IDC Spending </a:t>
            </a:r>
            <a:r>
              <a:rPr lang="es-MX" sz="3000" b="1" dirty="0" err="1">
                <a:solidFill>
                  <a:srgbClr val="7030A0"/>
                </a:solidFill>
              </a:rPr>
              <a:t>Guides</a:t>
            </a:r>
            <a:endParaRPr lang="es-MX" sz="3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625" y="2231115"/>
            <a:ext cx="4595485" cy="270843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>
              <a:spcAft>
                <a:spcPts val="600"/>
              </a:spcAft>
              <a:buClr>
                <a:srgbClr val="7030A0"/>
              </a:buClr>
            </a:pPr>
            <a:r>
              <a:rPr lang="es-MX" sz="20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Necesito:</a:t>
            </a:r>
          </a:p>
          <a:p>
            <a:pPr marL="171450" indent="-171450" algn="ctr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Desarrollar estrategias de mercado efectivas, planeación estratégica y análisis de mercado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Entender las oportunidades a partir de las tecnologías disruptivas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Identificar productos y servicios con alta demanda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Entender las industrias que impulsan el gasto regional de TI, 3</a:t>
            </a:r>
            <a:r>
              <a:rPr lang="es-MX" sz="1200" baseline="30000" dirty="0"/>
              <a:t>ra</a:t>
            </a:r>
            <a:r>
              <a:rPr lang="es-MX" sz="1200" dirty="0"/>
              <a:t> Plataforma y Aceleradores de la innovación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Identificar los segmentos de mercado donde mi tecnología está viendo mayores tasas de adopción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947" y="1661786"/>
            <a:ext cx="12192000" cy="4220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1095508" y="5970304"/>
            <a:ext cx="992569" cy="37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685883" y="5051482"/>
            <a:ext cx="6388336" cy="269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Innovation Accelerator Spending Guides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32" y="2177181"/>
            <a:ext cx="515219" cy="46155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488041" y="5290077"/>
            <a:ext cx="9763348" cy="1605330"/>
            <a:chOff x="2488041" y="5276222"/>
            <a:chExt cx="9763348" cy="1605330"/>
          </a:xfrm>
        </p:grpSpPr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7213" y="5308126"/>
              <a:ext cx="1584176" cy="157342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3439" y="5308126"/>
              <a:ext cx="1703369" cy="1573426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505" y="5297992"/>
              <a:ext cx="1849404" cy="1573426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722" y="5297151"/>
              <a:ext cx="1703369" cy="1573426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614" y="5279759"/>
              <a:ext cx="1824577" cy="1573426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436" y="5276222"/>
              <a:ext cx="1703369" cy="157342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167932" y="5404328"/>
              <a:ext cx="8524822" cy="460000"/>
              <a:chOff x="3060683" y="6235666"/>
              <a:chExt cx="8524822" cy="460000"/>
            </a:xfrm>
          </p:grpSpPr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3249" y="6276558"/>
                <a:ext cx="496091" cy="419108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89415" y="6253102"/>
                <a:ext cx="496090" cy="419107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0683" y="6235666"/>
                <a:ext cx="514350" cy="419107"/>
              </a:xfrm>
              <a:prstGeom prst="rect">
                <a:avLst/>
              </a:prstGeom>
              <a:noFill/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99" t="9894" r="20041" b="13757"/>
              <a:stretch/>
            </p:blipFill>
            <p:spPr>
              <a:xfrm>
                <a:off x="4780126" y="6357079"/>
                <a:ext cx="274354" cy="255276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2846" y="6272926"/>
                <a:ext cx="514350" cy="419107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1771" y="6263342"/>
                <a:ext cx="514350" cy="419107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2488041" y="5881559"/>
              <a:ext cx="9697017" cy="964617"/>
              <a:chOff x="2485257" y="5340837"/>
              <a:chExt cx="9697017" cy="964617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2485257" y="5416478"/>
                <a:ext cx="1678280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4625" lvl="1"/>
                <a:r>
                  <a:rPr lang="en-US" sz="900" b="1" dirty="0">
                    <a:solidFill>
                      <a:srgbClr val="474747"/>
                    </a:solidFill>
                  </a:rPr>
                  <a:t>WW Semiannual IoT Spending Guide</a:t>
                </a:r>
              </a:p>
              <a:p>
                <a:pPr marL="282575" lvl="1" indent="-1079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8 regions / 53 countries</a:t>
                </a:r>
              </a:p>
              <a:p>
                <a:pPr marL="282575" lvl="1" indent="-1079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14 industries</a:t>
                </a:r>
              </a:p>
              <a:p>
                <a:pPr marL="282575" lvl="1" indent="-1079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49 use cases</a:t>
                </a: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080406" y="5340837"/>
                <a:ext cx="191386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4625" lvl="1"/>
                <a:r>
                  <a:rPr lang="en-US" sz="900" b="1" dirty="0">
                    <a:solidFill>
                      <a:srgbClr val="474747"/>
                    </a:solidFill>
                  </a:rPr>
                  <a:t>WW Semiannual Cognitive/ Artificial Intelligence Systems Spending Guide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8 regions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16 industries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22 use cases</a:t>
                </a: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811897" y="5426398"/>
                <a:ext cx="1673021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4535" lvl="1"/>
                <a:r>
                  <a:rPr lang="en-US" sz="900" b="1" dirty="0">
                    <a:solidFill>
                      <a:srgbClr val="474747"/>
                    </a:solidFill>
                  </a:rPr>
                  <a:t>WW Semiannual Security Spending Guide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8 regions / 47 countries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20 industries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5 co. sizes</a:t>
                </a: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324006" y="5404685"/>
                <a:ext cx="1893718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4535" lvl="1"/>
                <a:r>
                  <a:rPr lang="en-US" sz="900" b="1" dirty="0">
                    <a:solidFill>
                      <a:srgbClr val="474747"/>
                    </a:solidFill>
                  </a:rPr>
                  <a:t>WW Semiannual Commercial Robotics Spending Guide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8 regions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15 industries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52 use cases</a:t>
                </a: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67080" y="5382124"/>
                <a:ext cx="160013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4535" lvl="1"/>
                <a:r>
                  <a:rPr lang="en-US" sz="900" b="1" dirty="0">
                    <a:solidFill>
                      <a:srgbClr val="474747"/>
                    </a:solidFill>
                  </a:rPr>
                  <a:t>WW Semiannual 3D Printing Spending Guide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8 regions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9 industries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15 use cases</a:t>
                </a: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0748182" y="5392453"/>
                <a:ext cx="1434092" cy="7848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84535" lvl="1"/>
                <a:r>
                  <a:rPr lang="en-US" sz="900" b="1" dirty="0">
                    <a:solidFill>
                      <a:srgbClr val="474747"/>
                    </a:solidFill>
                  </a:rPr>
                  <a:t>WW Semiannual AR / VR Spending Guide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8 regions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10 industries</a:t>
                </a:r>
              </a:p>
              <a:p>
                <a:pPr marL="213122" lvl="1" indent="-12858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474747"/>
                    </a:solidFill>
                  </a:rPr>
                  <a:t>18 use cases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5BCB204-FB6A-4863-9898-141E5951515B}"/>
              </a:ext>
            </a:extLst>
          </p:cNvPr>
          <p:cNvGrpSpPr/>
          <p:nvPr/>
        </p:nvGrpSpPr>
        <p:grpSpPr>
          <a:xfrm>
            <a:off x="6331159" y="3296638"/>
            <a:ext cx="5907476" cy="1734070"/>
            <a:chOff x="6331159" y="3393623"/>
            <a:chExt cx="5907476" cy="1734070"/>
          </a:xfrm>
        </p:grpSpPr>
        <p:sp>
          <p:nvSpPr>
            <p:cNvPr id="58" name="Rectangle 57"/>
            <p:cNvSpPr/>
            <p:nvPr/>
          </p:nvSpPr>
          <p:spPr>
            <a:xfrm>
              <a:off x="6331159" y="3393623"/>
              <a:ext cx="5716824" cy="2665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200" b="1" dirty="0">
                  <a:solidFill>
                    <a:srgbClr val="7030A0"/>
                  </a:solidFill>
                </a:rPr>
                <a:t>3rd Platform Spending Guides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331159" y="3638570"/>
              <a:ext cx="5907476" cy="1489123"/>
              <a:chOff x="6331159" y="3638570"/>
              <a:chExt cx="5907476" cy="1489123"/>
            </a:xfrm>
          </p:grpSpPr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4082" y="3672540"/>
                <a:ext cx="1654553" cy="1455153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92873" y="3656479"/>
                <a:ext cx="1820808" cy="1455153"/>
              </a:xfrm>
              <a:prstGeom prst="rect">
                <a:avLst/>
              </a:prstGeom>
            </p:spPr>
          </p:pic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6367" y="3638570"/>
                <a:ext cx="1681471" cy="1455153"/>
              </a:xfrm>
              <a:prstGeom prst="rect">
                <a:avLst/>
              </a:prstGeom>
            </p:spPr>
          </p:pic>
          <p:grpSp>
            <p:nvGrpSpPr>
              <p:cNvPr id="172" name="Group 171"/>
              <p:cNvGrpSpPr/>
              <p:nvPr/>
            </p:nvGrpSpPr>
            <p:grpSpPr>
              <a:xfrm>
                <a:off x="7341595" y="4230126"/>
                <a:ext cx="4850404" cy="810319"/>
                <a:chOff x="2427825" y="3673308"/>
                <a:chExt cx="4715940" cy="717437"/>
              </a:xfrm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2427825" y="3695876"/>
                  <a:ext cx="1751406" cy="6948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/>
                  <a:r>
                    <a:rPr lang="en-US" sz="900" b="1" dirty="0">
                      <a:solidFill>
                        <a:srgbClr val="474747"/>
                      </a:solidFill>
                    </a:rPr>
                    <a:t>WW Semiannual Big Data &amp; Analytics Spending Guide</a:t>
                  </a:r>
                </a:p>
                <a:p>
                  <a:pPr marL="85725" lvl="1" indent="-85725">
                    <a:buFont typeface="Arial" panose="020B0604020202020204" pitchFamily="34" charset="0"/>
                    <a:buChar char="•"/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8 regions / 53 countries</a:t>
                  </a:r>
                </a:p>
                <a:p>
                  <a:pPr marL="85725" lvl="1" indent="-85725">
                    <a:buFont typeface="Arial" panose="020B0604020202020204" pitchFamily="34" charset="0"/>
                    <a:buChar char="•"/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19 industries 	</a:t>
                  </a:r>
                </a:p>
                <a:p>
                  <a:pPr marL="85725" lvl="1" indent="-85725">
                    <a:buFont typeface="Arial" panose="020B0604020202020204" pitchFamily="34" charset="0"/>
                    <a:buChar char="•"/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5 co. sizes	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5595676" y="3673308"/>
                  <a:ext cx="1548089" cy="6948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84535" lvl="1"/>
                  <a:r>
                    <a:rPr lang="en-US" sz="900" b="1" dirty="0">
                      <a:solidFill>
                        <a:srgbClr val="474747"/>
                      </a:solidFill>
                    </a:rPr>
                    <a:t>WW Semiannual Public Cloud Spending Guide</a:t>
                  </a:r>
                </a:p>
                <a:p>
                  <a:pPr marL="166688" lvl="1" indent="-82550">
                    <a:buFont typeface="Arial" panose="020B0604020202020204" pitchFamily="34" charset="0"/>
                    <a:buChar char="•"/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8 regions / 47 countries</a:t>
                  </a:r>
                </a:p>
                <a:p>
                  <a:pPr marL="166688" lvl="1" indent="-82550">
                    <a:buFont typeface="Arial" panose="020B0604020202020204" pitchFamily="34" charset="0"/>
                    <a:buChar char="•"/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20 industries</a:t>
                  </a:r>
                </a:p>
                <a:p>
                  <a:pPr marL="166688" lvl="1" indent="-82550">
                    <a:buFont typeface="Arial" panose="020B0604020202020204" pitchFamily="34" charset="0"/>
                    <a:buChar char="•"/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5 co. sizes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4061479" y="3677100"/>
                  <a:ext cx="1545886" cy="694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/>
                  <a:r>
                    <a:rPr lang="en-US" sz="900" b="1" dirty="0">
                      <a:solidFill>
                        <a:srgbClr val="474747"/>
                      </a:solidFill>
                    </a:rPr>
                    <a:t>WW Semiannual Mobility Spending Guide</a:t>
                  </a:r>
                </a:p>
                <a:p>
                  <a:pPr marL="85725" lvl="1" indent="-85725">
                    <a:buFont typeface="Arial" panose="020B0604020202020204" pitchFamily="34" charset="0"/>
                    <a:buChar char="•"/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8 regions / 53 countries</a:t>
                  </a:r>
                </a:p>
                <a:p>
                  <a:pPr marL="85725" lvl="1" indent="-85725">
                    <a:buFont typeface="Arial" panose="020B0604020202020204" pitchFamily="34" charset="0"/>
                    <a:buChar char="•"/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20 industries</a:t>
                  </a:r>
                </a:p>
                <a:p>
                  <a:pPr marL="85725" lvl="1" indent="-85725">
                    <a:buFont typeface="Arial" panose="020B0604020202020204" pitchFamily="34" charset="0"/>
                    <a:buChar char="•"/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5 co. sizes	</a:t>
                  </a:r>
                </a:p>
              </p:txBody>
            </p:sp>
          </p:grpSp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1159" y="3865070"/>
                <a:ext cx="279814" cy="273098"/>
              </a:xfrm>
              <a:prstGeom prst="rect">
                <a:avLst/>
              </a:prstGeom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2986" y="3742820"/>
                <a:ext cx="432168" cy="432168"/>
              </a:xfrm>
              <a:prstGeom prst="rect">
                <a:avLst/>
              </a:prstGeom>
            </p:spPr>
          </p:pic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4084" y="3778915"/>
                <a:ext cx="419963" cy="419963"/>
              </a:xfrm>
              <a:prstGeom prst="rect">
                <a:avLst/>
              </a:prstGeom>
            </p:spPr>
          </p:pic>
          <p:pic>
            <p:nvPicPr>
              <p:cNvPr id="180" name="Picture 17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1400" y="3775620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6345456" y="1757792"/>
            <a:ext cx="5791124" cy="1484926"/>
            <a:chOff x="6553281" y="1951762"/>
            <a:chExt cx="5791124" cy="1484926"/>
          </a:xfrm>
          <a:noFill/>
        </p:grpSpPr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349" y="2244484"/>
              <a:ext cx="1873056" cy="1192204"/>
            </a:xfrm>
            <a:prstGeom prst="rect">
              <a:avLst/>
            </a:prstGeom>
            <a:grpFill/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1483" y="2228423"/>
              <a:ext cx="1990190" cy="1192204"/>
            </a:xfrm>
            <a:prstGeom prst="rect">
              <a:avLst/>
            </a:prstGeom>
            <a:grpFill/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81" y="2210514"/>
              <a:ext cx="2043160" cy="1192204"/>
            </a:xfrm>
            <a:prstGeom prst="rect">
              <a:avLst/>
            </a:prstGeom>
            <a:grpFill/>
          </p:spPr>
        </p:pic>
        <p:sp>
          <p:nvSpPr>
            <p:cNvPr id="68" name="Rectangle 67"/>
            <p:cNvSpPr/>
            <p:nvPr/>
          </p:nvSpPr>
          <p:spPr>
            <a:xfrm>
              <a:off x="6610973" y="1951762"/>
              <a:ext cx="5398429" cy="2766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200" b="1" dirty="0">
                  <a:solidFill>
                    <a:srgbClr val="7030A0"/>
                  </a:solidFill>
                </a:rPr>
                <a:t>Core IT Spending Guides</a:t>
              </a:r>
            </a:p>
          </p:txBody>
        </p:sp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4869" y="2408538"/>
              <a:ext cx="248459" cy="186573"/>
            </a:xfrm>
            <a:prstGeom prst="rect">
              <a:avLst/>
            </a:prstGeom>
            <a:grpFill/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 rotWithShape="1">
            <a:blip r:embed="rId16"/>
            <a:srcRect l="18925" t="17111" r="24403" b="11196"/>
            <a:stretch/>
          </p:blipFill>
          <p:spPr>
            <a:xfrm>
              <a:off x="11321360" y="2408538"/>
              <a:ext cx="183030" cy="224899"/>
            </a:xfrm>
            <a:prstGeom prst="rect">
              <a:avLst/>
            </a:prstGeom>
            <a:grpFill/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5" t="9531" r="13639" b="13498"/>
            <a:stretch/>
          </p:blipFill>
          <p:spPr>
            <a:xfrm>
              <a:off x="7381215" y="2374599"/>
              <a:ext cx="339957" cy="232905"/>
            </a:xfrm>
            <a:prstGeom prst="rect">
              <a:avLst/>
            </a:prstGeom>
            <a:grpFill/>
          </p:spPr>
        </p:pic>
      </p:grpSp>
      <p:cxnSp>
        <p:nvCxnSpPr>
          <p:cNvPr id="13" name="Straight Connector 12"/>
          <p:cNvCxnSpPr/>
          <p:nvPr/>
        </p:nvCxnSpPr>
        <p:spPr>
          <a:xfrm>
            <a:off x="7265293" y="5308126"/>
            <a:ext cx="322510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7821810" y="3533990"/>
            <a:ext cx="2618018" cy="2369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8118760" y="2002689"/>
            <a:ext cx="224174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72C57FB9-BF97-47CD-A3F2-7F48D5E6433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-8791" r="55053" b="-1"/>
          <a:stretch/>
        </p:blipFill>
        <p:spPr>
          <a:xfrm>
            <a:off x="1775070" y="838590"/>
            <a:ext cx="2228894" cy="75312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01D2E4F5-D3E2-44DC-AB39-2660A28CB358}"/>
              </a:ext>
            </a:extLst>
          </p:cNvPr>
          <p:cNvSpPr/>
          <p:nvPr/>
        </p:nvSpPr>
        <p:spPr>
          <a:xfrm>
            <a:off x="6281789" y="2524728"/>
            <a:ext cx="2261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535" lvl="1" algn="l" rtl="0"/>
            <a:r>
              <a:rPr lang="pt" sz="900" b="1" i="0" u="none" baseline="0" dirty="0">
                <a:solidFill>
                  <a:srgbClr val="474747"/>
                </a:solidFill>
              </a:rPr>
              <a:t>WW Semiannual IT Spending Guide:</a:t>
            </a:r>
            <a:r>
              <a:rPr lang="pt" sz="900" b="0" i="0" u="none" baseline="0" dirty="0">
                <a:solidFill>
                  <a:srgbClr val="474747"/>
                </a:solidFill>
              </a:rPr>
              <a:t> </a:t>
            </a:r>
            <a:r>
              <a:rPr lang="pt" sz="900" b="1" i="0" u="none" baseline="0" dirty="0">
                <a:solidFill>
                  <a:srgbClr val="474747"/>
                </a:solidFill>
              </a:rPr>
              <a:t>Industry &amp; Company Size</a:t>
            </a:r>
          </a:p>
          <a:p>
            <a:pPr marL="213122" lvl="1" indent="-128588" algn="l" rtl="0">
              <a:buFont typeface="Arial" panose="020B0604020202020204" pitchFamily="34" charset="0"/>
              <a:buChar char="•"/>
            </a:pPr>
            <a:r>
              <a:rPr lang="pt" sz="900" b="0" i="0" u="none" baseline="0" dirty="0">
                <a:solidFill>
                  <a:srgbClr val="474747"/>
                </a:solidFill>
              </a:rPr>
              <a:t>8 regions / 53 countries</a:t>
            </a:r>
          </a:p>
          <a:p>
            <a:pPr marL="213122" lvl="1" indent="-128588" algn="l" rtl="0">
              <a:buFont typeface="Arial" panose="020B0604020202020204" pitchFamily="34" charset="0"/>
              <a:buChar char="•"/>
            </a:pPr>
            <a:r>
              <a:rPr lang="pt" sz="900" b="0" i="0" u="none" baseline="0" dirty="0">
                <a:solidFill>
                  <a:srgbClr val="474747"/>
                </a:solidFill>
              </a:rPr>
              <a:t>20 industries / 5 Co. Sizes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B5E0B88-C8AE-4AD9-81C1-F72277C77AB6}"/>
              </a:ext>
            </a:extLst>
          </p:cNvPr>
          <p:cNvSpPr/>
          <p:nvPr/>
        </p:nvSpPr>
        <p:spPr>
          <a:xfrm>
            <a:off x="8295860" y="2521305"/>
            <a:ext cx="196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535" lvl="1" algn="l" rtl="0"/>
            <a:r>
              <a:rPr lang="pt" sz="900" b="1" i="0" u="none" baseline="0" dirty="0">
                <a:solidFill>
                  <a:srgbClr val="474747"/>
                </a:solidFill>
              </a:rPr>
              <a:t>WW Semiannual IT Spending Guide: Line  of Business</a:t>
            </a:r>
          </a:p>
          <a:p>
            <a:pPr marL="213122" lvl="1" indent="-128588" algn="l" rtl="0">
              <a:buFont typeface="Arial" panose="020B0604020202020204" pitchFamily="34" charset="0"/>
              <a:buChar char="•"/>
            </a:pPr>
            <a:r>
              <a:rPr lang="pt" sz="900" b="0" i="0" u="none" baseline="0" dirty="0">
                <a:solidFill>
                  <a:srgbClr val="474747"/>
                </a:solidFill>
              </a:rPr>
              <a:t>8 regions / 53 countries </a:t>
            </a:r>
          </a:p>
          <a:p>
            <a:pPr marL="213122" lvl="1" indent="-128588" algn="l" rtl="0">
              <a:buFont typeface="Arial" panose="020B0604020202020204" pitchFamily="34" charset="0"/>
              <a:buChar char="•"/>
            </a:pPr>
            <a:r>
              <a:rPr lang="pt" sz="900" b="0" i="0" u="none" baseline="0" dirty="0">
                <a:solidFill>
                  <a:srgbClr val="474747"/>
                </a:solidFill>
              </a:rPr>
              <a:t>19 industries / 5 Co. Sizes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42A7D2B-A8FA-4BE1-AF6E-67B789E52209}"/>
              </a:ext>
            </a:extLst>
          </p:cNvPr>
          <p:cNvSpPr/>
          <p:nvPr/>
        </p:nvSpPr>
        <p:spPr>
          <a:xfrm>
            <a:off x="10198204" y="2531771"/>
            <a:ext cx="1903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535" lvl="1" algn="l" rtl="0"/>
            <a:r>
              <a:rPr lang="pt" sz="900" b="1" i="0" u="none" baseline="0">
                <a:solidFill>
                  <a:srgbClr val="474747"/>
                </a:solidFill>
              </a:rPr>
              <a:t>WW Semiannual IT Spending Guide: SMB</a:t>
            </a:r>
          </a:p>
          <a:p>
            <a:pPr marL="213122" lvl="1" indent="-128588" algn="l" rtl="0">
              <a:buFont typeface="Arial" panose="020B0604020202020204" pitchFamily="34" charset="0"/>
              <a:buChar char="•"/>
            </a:pPr>
            <a:r>
              <a:rPr lang="pt" sz="900" b="0" i="0" u="none" baseline="0">
                <a:solidFill>
                  <a:srgbClr val="474747"/>
                </a:solidFill>
              </a:rPr>
              <a:t>8 regions / 53 countries </a:t>
            </a:r>
          </a:p>
          <a:p>
            <a:pPr marL="213122" lvl="1" indent="-128588" algn="l" rtl="0">
              <a:buFont typeface="Arial" panose="020B0604020202020204" pitchFamily="34" charset="0"/>
              <a:buChar char="•"/>
            </a:pPr>
            <a:r>
              <a:rPr lang="pt" sz="900" b="0" i="0" u="none" baseline="0">
                <a:solidFill>
                  <a:srgbClr val="474747"/>
                </a:solidFill>
              </a:rPr>
              <a:t>40 technologies / 4 co. sizes</a:t>
            </a:r>
          </a:p>
        </p:txBody>
      </p:sp>
    </p:spTree>
    <p:extLst>
      <p:ext uri="{BB962C8B-B14F-4D97-AF65-F5344CB8AC3E}">
        <p14:creationId xmlns:p14="http://schemas.microsoft.com/office/powerpoint/2010/main" val="411202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952510" y="210492"/>
            <a:ext cx="4087102" cy="1295802"/>
          </a:xfrm>
          <a:prstGeom prst="rect">
            <a:avLst/>
          </a:prstGeom>
          <a:solidFill>
            <a:srgbClr val="36AE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s-MX" sz="1200" dirty="0">
                <a:solidFill>
                  <a:schemeClr val="bg1"/>
                </a:solidFill>
              </a:rPr>
              <a:t>Ofrecer un flujo continuo de datos/información sobre el impacto de las últimas tendencias en el Mercado, las necesidades de los tomadores de decisión de TI, y acceso a una exhaustiva herramienta con los contratos de servicios para generar leads y oportunidades en la región a fin de progresar en áreas de rápido crecimiento.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5231" y="80668"/>
            <a:ext cx="10820400" cy="94456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IDC Subscription 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936" y="2192845"/>
            <a:ext cx="4595485" cy="3046988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s-MX" sz="20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Necesito:</a:t>
            </a: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endParaRPr lang="es-MX" sz="1200" dirty="0"/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Evaluar mis oportunidades en la región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Entender el impacto de las últimas tendencias en los mercados TIC en América Latina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Encontrar oportunidades en mercados emergentes</a:t>
            </a:r>
          </a:p>
          <a:p>
            <a:pPr marL="342900" lvl="1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Desarrollar ofertas de servicio específicas para tendencias e industrias</a:t>
            </a:r>
          </a:p>
          <a:p>
            <a:pPr marL="342900" lvl="1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Incrementar la cobertura de generación de demanda </a:t>
            </a:r>
          </a:p>
          <a:p>
            <a:pPr marL="342900" lvl="1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Entender a los clientes clave en cuentas objetivo</a:t>
            </a:r>
          </a:p>
          <a:p>
            <a:pPr marL="342900" lvl="1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MX" sz="1200" dirty="0"/>
              <a:t>Identificar los principales contratos cerrados y entender los factores de riesgo asociados con las renovaciones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947" y="1661782"/>
            <a:ext cx="12192000" cy="4220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27" y="220006"/>
            <a:ext cx="609600" cy="6381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78" y="2191036"/>
            <a:ext cx="513946" cy="4439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62944" y="2246459"/>
            <a:ext cx="7099471" cy="4137308"/>
            <a:chOff x="4918364" y="2107909"/>
            <a:chExt cx="7099471" cy="4137308"/>
          </a:xfrm>
        </p:grpSpPr>
        <p:grpSp>
          <p:nvGrpSpPr>
            <p:cNvPr id="78" name="Group 77"/>
            <p:cNvGrpSpPr/>
            <p:nvPr/>
          </p:nvGrpSpPr>
          <p:grpSpPr>
            <a:xfrm>
              <a:off x="5040421" y="2107909"/>
              <a:ext cx="6788730" cy="3612113"/>
              <a:chOff x="35495" y="351520"/>
              <a:chExt cx="8803368" cy="2886449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524880" y="905482"/>
                <a:ext cx="6848220" cy="442702"/>
                <a:chOff x="1529517" y="627300"/>
                <a:chExt cx="6848220" cy="442702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>
                  <a:off x="1529517" y="769952"/>
                  <a:ext cx="1098313" cy="2213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Banking Transformation</a:t>
                  </a:r>
                  <a:endParaRPr lang="en-US" sz="900" b="1" dirty="0">
                    <a:solidFill>
                      <a:srgbClr val="474747"/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3452282" y="627300"/>
                  <a:ext cx="967067" cy="44270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Digital Disruption in the Utilities Sector</a:t>
                  </a:r>
                  <a:endParaRPr lang="en-US" sz="900" b="1" dirty="0">
                    <a:solidFill>
                      <a:srgbClr val="474747"/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4500541" y="657250"/>
                  <a:ext cx="1148415" cy="3320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Healthcare Industry Transformation</a:t>
                  </a:r>
                  <a:endParaRPr lang="en-US" sz="900" b="1" dirty="0">
                    <a:solidFill>
                      <a:srgbClr val="474747"/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5816165" y="753379"/>
                  <a:ext cx="1096342" cy="2213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Next Gen Telco Transformation</a:t>
                  </a:r>
                  <a:endParaRPr lang="en-US" sz="900" b="1" dirty="0">
                    <a:solidFill>
                      <a:srgbClr val="474747"/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743522" y="698499"/>
                  <a:ext cx="634215" cy="2213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Industry Clouds</a:t>
                  </a:r>
                  <a:endParaRPr lang="en-US" sz="900" b="1" dirty="0">
                    <a:solidFill>
                      <a:srgbClr val="474747"/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Narrow" pitchFamily="34" charset="0"/>
                  </a:endParaRPr>
                </a:p>
              </p:txBody>
            </p:sp>
          </p:grpSp>
          <p:sp>
            <p:nvSpPr>
              <p:cNvPr id="80" name="TextBox 79"/>
              <p:cNvSpPr txBox="1"/>
              <p:nvPr/>
            </p:nvSpPr>
            <p:spPr>
              <a:xfrm>
                <a:off x="35495" y="679603"/>
                <a:ext cx="8803368" cy="22135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lIns="91440" rtlCol="0" anchor="ctr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2"/>
                  </a:buClr>
                </a:pPr>
                <a:r>
                  <a:rPr lang="en-US" sz="1200" b="1" dirty="0">
                    <a:solidFill>
                      <a:srgbClr val="002060"/>
                    </a:solidFill>
                  </a:rPr>
                  <a:t>CIS: Latin America Vertical Industry Transformation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5496" y="1477440"/>
                <a:ext cx="8782091" cy="22135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lIns="91440" rtlCol="0" anchor="ctr">
                <a:spAutoFit/>
              </a:bodyPr>
              <a:lstStyle>
                <a:defPPr>
                  <a:defRPr lang="en-US"/>
                </a:defPPr>
                <a:lvl1pPr algn="ctr">
                  <a:spcAft>
                    <a:spcPts val="600"/>
                  </a:spcAft>
                  <a:buClr>
                    <a:schemeClr val="tx2"/>
                  </a:buClr>
                  <a:defRPr sz="11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1200" dirty="0">
                    <a:solidFill>
                      <a:srgbClr val="002060"/>
                    </a:solidFill>
                  </a:rPr>
                  <a:t>CIS: Latin America Internet of Things (IoT) and Smart Industries</a:t>
                </a:r>
                <a:endParaRPr lang="es-PE" sz="1200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1187624" y="1751642"/>
                <a:ext cx="6971682" cy="442702"/>
                <a:chOff x="276146" y="549405"/>
                <a:chExt cx="5843173" cy="442702"/>
              </a:xfrm>
            </p:grpSpPr>
            <p:sp>
              <p:nvSpPr>
                <p:cNvPr id="91" name="TextBox 90"/>
                <p:cNvSpPr txBox="1"/>
                <p:nvPr/>
              </p:nvSpPr>
              <p:spPr>
                <a:xfrm>
                  <a:off x="4151576" y="590008"/>
                  <a:ext cx="1004257" cy="3320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IoT enabled Transportation in LA</a:t>
                  </a:r>
                  <a:endParaRPr lang="en-US" sz="900" b="1" dirty="0">
                    <a:solidFill>
                      <a:srgbClr val="474747"/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3048914" y="593662"/>
                  <a:ext cx="746585" cy="3320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IoT enabled Agribusiness in LA </a:t>
                  </a:r>
                  <a:endParaRPr lang="en-US" sz="900" b="1" dirty="0">
                    <a:solidFill>
                      <a:srgbClr val="474747"/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1623260" y="549405"/>
                  <a:ext cx="913326" cy="44270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IoT enabled Manufacturing and Robotics in LA</a:t>
                  </a:r>
                  <a:endParaRPr lang="en-US" sz="900" b="1" dirty="0">
                    <a:solidFill>
                      <a:srgbClr val="474747"/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5219236" y="597303"/>
                  <a:ext cx="900083" cy="33202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Latin America Digital Supply Chain</a:t>
                  </a:r>
                  <a:endParaRPr lang="en-US" sz="900" b="1" dirty="0">
                    <a:solidFill>
                      <a:srgbClr val="474747"/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276146" y="638444"/>
                  <a:ext cx="1006889" cy="2213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IoT enabled Smart Cities in LA</a:t>
                  </a:r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35495" y="2288409"/>
                <a:ext cx="8782091" cy="22135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lIns="91440" rtlCol="0" anchor="ctr">
                <a:spAutoFit/>
              </a:bodyPr>
              <a:lstStyle>
                <a:defPPr>
                  <a:defRPr lang="en-US"/>
                </a:defPPr>
                <a:lvl1pPr algn="ctr">
                  <a:spcAft>
                    <a:spcPts val="600"/>
                  </a:spcAft>
                  <a:buClr>
                    <a:schemeClr val="tx2"/>
                  </a:buClr>
                  <a:defRPr sz="11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1200" dirty="0">
                    <a:solidFill>
                      <a:srgbClr val="002060"/>
                    </a:solidFill>
                  </a:rPr>
                  <a:t>CIS: Impact of Cloud and Service Provider Trends in Latin America</a:t>
                </a: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2424908" y="2573918"/>
                <a:ext cx="5806267" cy="664051"/>
                <a:chOff x="332581" y="649339"/>
                <a:chExt cx="4866408" cy="664051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1430566" y="676527"/>
                  <a:ext cx="907637" cy="44270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Service Provider CAPEX trends in Latin America</a:t>
                  </a:r>
                  <a:endParaRPr lang="en-US" sz="900" b="1" dirty="0">
                    <a:solidFill>
                      <a:srgbClr val="474747"/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2624121" y="667132"/>
                  <a:ext cx="919137" cy="3320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IaaS and PaaS Trends in Latin America</a:t>
                  </a:r>
                  <a:endParaRPr lang="en-US" sz="900" b="1" dirty="0">
                    <a:solidFill>
                      <a:srgbClr val="474747"/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4410723" y="654298"/>
                  <a:ext cx="788266" cy="44270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Software Defined Everything and NFV</a:t>
                  </a:r>
                  <a:endParaRPr lang="en-US" sz="900" b="1" dirty="0">
                    <a:solidFill>
                      <a:srgbClr val="474747"/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332581" y="649339"/>
                  <a:ext cx="976703" cy="6640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00" dirty="0">
                      <a:solidFill>
                        <a:srgbClr val="474747"/>
                      </a:solidFill>
                    </a:rPr>
                    <a:t>Cloud’s Long Tail: </a:t>
                  </a:r>
                  <a:r>
                    <a:rPr lang="en-US" sz="900" dirty="0" err="1">
                      <a:solidFill>
                        <a:srgbClr val="474747"/>
                      </a:solidFill>
                    </a:rPr>
                    <a:t>Telcos</a:t>
                  </a:r>
                  <a:r>
                    <a:rPr lang="en-US" sz="900" dirty="0">
                      <a:solidFill>
                        <a:srgbClr val="474747"/>
                      </a:solidFill>
                    </a:rPr>
                    <a:t>, cloud marketplaces and cloud brokers</a:t>
                  </a:r>
                  <a:endParaRPr lang="en-US" sz="800" dirty="0">
                    <a:solidFill>
                      <a:srgbClr val="474747"/>
                    </a:solidFill>
                  </a:endParaRPr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581412" y="2579244"/>
                <a:ext cx="1333900" cy="5533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lvl="0"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rgbClr val="474747"/>
                    </a:solidFill>
                  </a:rPr>
                  <a:t>Everything-as-a-service &amp; the impact to vendors, channel partners, customers</a:t>
                </a:r>
                <a:endParaRPr lang="en-US" sz="900" dirty="0">
                  <a:solidFill>
                    <a:srgbClr val="474747"/>
                  </a:solidFill>
                  <a:latin typeface="Arial Narrow" pitchFamily="34" charset="0"/>
                </a:endParaRPr>
              </a:p>
            </p:txBody>
          </p:sp>
          <p:graphicFrame>
            <p:nvGraphicFramePr>
              <p:cNvPr id="86" name="Diagram 85"/>
              <p:cNvGraphicFramePr/>
              <p:nvPr>
                <p:extLst>
                  <p:ext uri="{D42A27DB-BD31-4B8C-83A1-F6EECF244321}">
                    <p14:modId xmlns:p14="http://schemas.microsoft.com/office/powerpoint/2010/main" val="3668350492"/>
                  </p:ext>
                </p:extLst>
              </p:nvPr>
            </p:nvGraphicFramePr>
            <p:xfrm>
              <a:off x="35498" y="351520"/>
              <a:ext cx="8782088" cy="2368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p:grpSp>
        <p:sp>
          <p:nvSpPr>
            <p:cNvPr id="43" name="TextBox 42"/>
            <p:cNvSpPr txBox="1"/>
            <p:nvPr/>
          </p:nvSpPr>
          <p:spPr>
            <a:xfrm>
              <a:off x="5040421" y="5715716"/>
              <a:ext cx="6772322" cy="2764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lIns="91440" rtlCol="0" anchor="ctr">
              <a:spAutoFit/>
            </a:bodyPr>
            <a:lstStyle>
              <a:defPPr>
                <a:defRPr lang="en-US"/>
              </a:defPPr>
              <a:lvl1pPr algn="ctr">
                <a:spcAft>
                  <a:spcPts val="600"/>
                </a:spcAft>
                <a:buClr>
                  <a:schemeClr val="tx2"/>
                </a:buClr>
                <a:defRPr sz="1100" b="1">
                  <a:solidFill>
                    <a:schemeClr val="bg1"/>
                  </a:solidFill>
                </a:defRPr>
              </a:lvl1pPr>
            </a:lstStyle>
            <a:p>
              <a:r>
                <a:rPr lang="en-US" sz="1200" dirty="0">
                  <a:solidFill>
                    <a:srgbClr val="002060"/>
                  </a:solidFill>
                </a:rPr>
                <a:t>Contract Database: </a:t>
              </a:r>
              <a:r>
                <a:rPr lang="en-US" sz="1200" dirty="0" err="1">
                  <a:solidFill>
                    <a:srgbClr val="002060"/>
                  </a:solidFill>
                </a:rPr>
                <a:t>BuyerPulse</a:t>
              </a:r>
              <a:r>
                <a:rPr lang="en-US" sz="1200" dirty="0">
                  <a:solidFill>
                    <a:srgbClr val="002060"/>
                  </a:solidFill>
                </a:rPr>
                <a:t> Database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18364" y="6091329"/>
              <a:ext cx="709947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tx2"/>
                </a:buClr>
              </a:pPr>
              <a:r>
                <a:rPr lang="es-MX" sz="1000" dirty="0">
                  <a:solidFill>
                    <a:srgbClr val="474747"/>
                  </a:solidFill>
                </a:rPr>
                <a:t>Suscripción anual o corte de información: Herramienta actualizada en tiempo real con los hallazgos más recientes por país.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1D71E2F9-3744-4EF0-BFF0-1E53F8F478F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8791" r="55053" b="-1"/>
          <a:stretch/>
        </p:blipFill>
        <p:spPr>
          <a:xfrm>
            <a:off x="1775070" y="838590"/>
            <a:ext cx="2228894" cy="7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694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IDCoficialFY18">
  <a:themeElements>
    <a:clrScheme name="Custom 2">
      <a:dk1>
        <a:srgbClr val="01010F"/>
      </a:dk1>
      <a:lt1>
        <a:sysClr val="window" lastClr="FFFFFF"/>
      </a:lt1>
      <a:dk2>
        <a:srgbClr val="164C82"/>
      </a:dk2>
      <a:lt2>
        <a:srgbClr val="54A4E2"/>
      </a:lt2>
      <a:accent1>
        <a:srgbClr val="2279BC"/>
      </a:accent1>
      <a:accent2>
        <a:srgbClr val="36AEC7"/>
      </a:accent2>
      <a:accent3>
        <a:srgbClr val="ACCB32"/>
      </a:accent3>
      <a:accent4>
        <a:srgbClr val="9E3D90"/>
      </a:accent4>
      <a:accent5>
        <a:srgbClr val="F8981D"/>
      </a:accent5>
      <a:accent6>
        <a:srgbClr val="FFCD07"/>
      </a:accent6>
      <a:hlink>
        <a:srgbClr val="164C82"/>
      </a:hlink>
      <a:folHlink>
        <a:srgbClr val="B7B7B7"/>
      </a:folHlink>
    </a:clrScheme>
    <a:fontScheme name="IDC Corporate Fon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rtlCol="0">
        <a:spAutoFit/>
      </a:bodyPr>
      <a:lstStyle>
        <a:defPPr marL="274320" indent="-274320">
          <a:spcAft>
            <a:spcPts val="600"/>
          </a:spcAft>
          <a:buClr>
            <a:schemeClr val="tx2"/>
          </a:buClr>
          <a:buFont typeface="Wingdings" pitchFamily="2" charset="2"/>
          <a:buChar char="§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IDCoficialFY18" id="{10068AF3-A1C1-4CA4-8AE5-1D8D1D92F8FB}" vid="{EE36F1B8-6094-4F21-BF7F-E59C0E2B22DF}"/>
    </a:ext>
  </a:extLst>
</a:theme>
</file>

<file path=ppt/theme/theme2.xml><?xml version="1.0" encoding="utf-8"?>
<a:theme xmlns:a="http://schemas.openxmlformats.org/drawingml/2006/main" name="Products and Services Section Headers">
  <a:themeElements>
    <a:clrScheme name="Custom 2">
      <a:dk1>
        <a:srgbClr val="01010F"/>
      </a:dk1>
      <a:lt1>
        <a:sysClr val="window" lastClr="FFFFFF"/>
      </a:lt1>
      <a:dk2>
        <a:srgbClr val="164C82"/>
      </a:dk2>
      <a:lt2>
        <a:srgbClr val="54A4E2"/>
      </a:lt2>
      <a:accent1>
        <a:srgbClr val="2279BC"/>
      </a:accent1>
      <a:accent2>
        <a:srgbClr val="36AEC7"/>
      </a:accent2>
      <a:accent3>
        <a:srgbClr val="ACCB32"/>
      </a:accent3>
      <a:accent4>
        <a:srgbClr val="9E3D90"/>
      </a:accent4>
      <a:accent5>
        <a:srgbClr val="F8981D"/>
      </a:accent5>
      <a:accent6>
        <a:srgbClr val="FFCD07"/>
      </a:accent6>
      <a:hlink>
        <a:srgbClr val="164C82"/>
      </a:hlink>
      <a:folHlink>
        <a:srgbClr val="B7B7B7"/>
      </a:folHlink>
    </a:clrScheme>
    <a:fontScheme name="IDC Corporate 2017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rtlCol="0">
        <a:spAutoFit/>
      </a:bodyPr>
      <a:lstStyle>
        <a:defPPr marL="274320" indent="-274320">
          <a:spcAft>
            <a:spcPts val="600"/>
          </a:spcAft>
          <a:buClr>
            <a:schemeClr val="tx2"/>
          </a:buClr>
          <a:buFont typeface="Wingdings" pitchFamily="2" charset="2"/>
          <a:buChar char="§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_IDC_Corporate_test.potx" id="{5AD41732-8EC2-457A-A100-0975FB669A09}" vid="{F844DEE5-F923-41AE-85B0-634E7E82F5F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ThemeIDCoficialFY18</Template>
  <TotalTime>11294</TotalTime>
  <Words>2139</Words>
  <Application>Microsoft Office PowerPoint</Application>
  <PresentationFormat>Widescreen</PresentationFormat>
  <Paragraphs>290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Aharoni</vt:lpstr>
      <vt:lpstr>Arial</vt:lpstr>
      <vt:lpstr>Arial Narrow</vt:lpstr>
      <vt:lpstr>Calibri</vt:lpstr>
      <vt:lpstr>Open Sans</vt:lpstr>
      <vt:lpstr>Open Sans (Body)</vt:lpstr>
      <vt:lpstr>Wingdings</vt:lpstr>
      <vt:lpstr>ThemeIDCoficialFY18</vt:lpstr>
      <vt:lpstr>Products and Services Section Headers</vt:lpstr>
      <vt:lpstr>IDC Latin America</vt:lpstr>
      <vt:lpstr>IDC Brinda Presencia Global sin Precedentes</vt:lpstr>
      <vt:lpstr>Amplio Conocimiento del Mercado TIC en América Latina</vt:lpstr>
      <vt:lpstr>La Voz de la Industria TIC</vt:lpstr>
      <vt:lpstr>Ventajas Competitivas de IDC América Latina</vt:lpstr>
      <vt:lpstr>IDC puede ayudarte en tu estrategia y ejecución de ventas y marketing</vt:lpstr>
      <vt:lpstr>IDC Tracker ® Products</vt:lpstr>
      <vt:lpstr>IDC Spending Guides</vt:lpstr>
      <vt:lpstr>IDC Subscription Services</vt:lpstr>
      <vt:lpstr>IDC Custom Solutions: Integrated Marketing Programs (IMP)</vt:lpstr>
      <vt:lpstr>PowerPoint Presentation</vt:lpstr>
      <vt:lpstr>IDC Branded Events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IDC Latin America Overview</dc:title>
  <dc:creator>Dulce Enriquez</dc:creator>
  <cp:lastModifiedBy>Dulce Enriquez</cp:lastModifiedBy>
  <cp:revision>165</cp:revision>
  <dcterms:created xsi:type="dcterms:W3CDTF">2017-09-01T23:02:17Z</dcterms:created>
  <dcterms:modified xsi:type="dcterms:W3CDTF">2018-01-05T19:33:39Z</dcterms:modified>
</cp:coreProperties>
</file>