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 id="2147483733" r:id="rId5"/>
  </p:sldMasterIdLst>
  <p:notesMasterIdLst>
    <p:notesMasterId r:id="rId25"/>
  </p:notesMasterIdLst>
  <p:handoutMasterIdLst>
    <p:handoutMasterId r:id="rId26"/>
  </p:handoutMasterIdLst>
  <p:sldIdLst>
    <p:sldId id="526" r:id="rId6"/>
    <p:sldId id="611" r:id="rId7"/>
    <p:sldId id="612" r:id="rId8"/>
    <p:sldId id="609" r:id="rId9"/>
    <p:sldId id="610" r:id="rId10"/>
    <p:sldId id="606" r:id="rId11"/>
    <p:sldId id="617" r:id="rId12"/>
    <p:sldId id="618" r:id="rId13"/>
    <p:sldId id="643" r:id="rId14"/>
    <p:sldId id="621" r:id="rId15"/>
    <p:sldId id="622" r:id="rId16"/>
    <p:sldId id="623" r:id="rId17"/>
    <p:sldId id="624" r:id="rId18"/>
    <p:sldId id="625" r:id="rId19"/>
    <p:sldId id="646" r:id="rId20"/>
    <p:sldId id="647" r:id="rId21"/>
    <p:sldId id="651" r:id="rId22"/>
    <p:sldId id="650" r:id="rId23"/>
    <p:sldId id="603" r:id="rId24"/>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66062D-BF3E-40B8-A799-8DA0812C3A92}">
          <p14:sldIdLst>
            <p14:sldId id="526"/>
            <p14:sldId id="611"/>
            <p14:sldId id="612"/>
            <p14:sldId id="609"/>
            <p14:sldId id="610"/>
            <p14:sldId id="606"/>
            <p14:sldId id="617"/>
            <p14:sldId id="618"/>
            <p14:sldId id="643"/>
            <p14:sldId id="621"/>
            <p14:sldId id="622"/>
            <p14:sldId id="623"/>
            <p14:sldId id="624"/>
            <p14:sldId id="625"/>
            <p14:sldId id="646"/>
            <p14:sldId id="647"/>
            <p14:sldId id="651"/>
            <p14:sldId id="650"/>
            <p14:sldId id="6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lce Enriquez" initials="D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763"/>
    <a:srgbClr val="6CA9CC"/>
    <a:srgbClr val="595E93"/>
    <a:srgbClr val="BC191F"/>
    <a:srgbClr val="9F151C"/>
    <a:srgbClr val="465A80"/>
    <a:srgbClr val="638A63"/>
    <a:srgbClr val="ECEDED"/>
    <a:srgbClr val="ABBB4D"/>
    <a:srgbClr val="4D8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6461" autoAdjust="0"/>
  </p:normalViewPr>
  <p:slideViewPr>
    <p:cSldViewPr>
      <p:cViewPr>
        <p:scale>
          <a:sx n="94" d="100"/>
          <a:sy n="94" d="100"/>
        </p:scale>
        <p:origin x="760" y="216"/>
      </p:cViewPr>
      <p:guideLst>
        <p:guide orient="horz" pos="2160"/>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70" d="100"/>
        <a:sy n="170" d="100"/>
      </p:scale>
      <p:origin x="0" y="-16152"/>
    </p:cViewPr>
  </p:sorterViewPr>
  <p:notesViewPr>
    <p:cSldViewPr>
      <p:cViewPr varScale="1">
        <p:scale>
          <a:sx n="86" d="100"/>
          <a:sy n="86" d="100"/>
        </p:scale>
        <p:origin x="3822"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45" Type="http://schemas.microsoft.com/office/2015/10/relationships/revisionInfo" Target="revisionInfo.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3" y="0"/>
            <a:ext cx="3038475" cy="463550"/>
          </a:xfrm>
          <a:prstGeom prst="rect">
            <a:avLst/>
          </a:prstGeom>
        </p:spPr>
        <p:txBody>
          <a:bodyPr vert="horz" lIns="91440" tIns="45720" rIns="91440" bIns="45720" rtlCol="0"/>
          <a:lstStyle>
            <a:lvl1pPr algn="r">
              <a:defRPr sz="1200"/>
            </a:lvl1pPr>
          </a:lstStyle>
          <a:p>
            <a:fld id="{53F8EB67-DA54-453A-9F37-77CED02C6633}" type="datetimeFigureOut">
              <a:rPr lang="en-US" smtClean="0"/>
              <a:t>1/5/18</a:t>
            </a:fld>
            <a:endParaRPr lang="en-US"/>
          </a:p>
        </p:txBody>
      </p:sp>
      <p:sp>
        <p:nvSpPr>
          <p:cNvPr id="4" name="Footer Placeholder 3"/>
          <p:cNvSpPr>
            <a:spLocks noGrp="1"/>
          </p:cNvSpPr>
          <p:nvPr>
            <p:ph type="ftr" sz="quarter" idx="2"/>
          </p:nvPr>
        </p:nvSpPr>
        <p:spPr>
          <a:xfrm>
            <a:off x="6"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3" y="8772525"/>
            <a:ext cx="3038475" cy="463550"/>
          </a:xfrm>
          <a:prstGeom prst="rect">
            <a:avLst/>
          </a:prstGeom>
        </p:spPr>
        <p:txBody>
          <a:bodyPr vert="horz" lIns="91440" tIns="45720" rIns="91440" bIns="45720" rtlCol="0" anchor="b"/>
          <a:lstStyle>
            <a:lvl1pPr algn="r">
              <a:defRPr sz="1200"/>
            </a:lvl1pPr>
          </a:lstStyle>
          <a:p>
            <a:fld id="{A2CD1B45-48E8-40DF-A365-B6CB58EF459E}" type="slidenum">
              <a:rPr lang="en-US" smtClean="0"/>
              <a:t>‹#›</a:t>
            </a:fld>
            <a:endParaRPr lang="en-US"/>
          </a:p>
        </p:txBody>
      </p:sp>
    </p:spTree>
    <p:extLst>
      <p:ext uri="{BB962C8B-B14F-4D97-AF65-F5344CB8AC3E}">
        <p14:creationId xmlns:p14="http://schemas.microsoft.com/office/powerpoint/2010/main" val="332806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3038387" cy="463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83" y="8"/>
            <a:ext cx="3038387" cy="463575"/>
          </a:xfrm>
          <a:prstGeom prst="rect">
            <a:avLst/>
          </a:prstGeom>
        </p:spPr>
        <p:txBody>
          <a:bodyPr vert="horz" lIns="91440" tIns="45720" rIns="91440" bIns="45720" rtlCol="0"/>
          <a:lstStyle>
            <a:lvl1pPr algn="r">
              <a:defRPr sz="1200"/>
            </a:lvl1pPr>
          </a:lstStyle>
          <a:p>
            <a:fld id="{7C871D62-1519-4426-A2F2-6DFC3A8EF7E4}" type="datetimeFigureOut">
              <a:rPr lang="en-US" smtClean="0"/>
              <a:t>1/5/18</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5311"/>
            <a:ext cx="5608320" cy="36362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72506"/>
            <a:ext cx="3038387" cy="463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83" y="8772506"/>
            <a:ext cx="3038387" cy="463575"/>
          </a:xfrm>
          <a:prstGeom prst="rect">
            <a:avLst/>
          </a:prstGeom>
        </p:spPr>
        <p:txBody>
          <a:bodyPr vert="horz" lIns="91440" tIns="45720" rIns="91440" bIns="45720" rtlCol="0" anchor="b"/>
          <a:lstStyle>
            <a:lvl1pPr algn="r">
              <a:defRPr sz="1200"/>
            </a:lvl1pPr>
          </a:lstStyle>
          <a:p>
            <a:fld id="{DC373B3E-8DC7-4709-9D82-49BF535FE66F}" type="slidenum">
              <a:rPr lang="en-US" smtClean="0"/>
              <a:t>‹#›</a:t>
            </a:fld>
            <a:endParaRPr lang="en-US"/>
          </a:p>
        </p:txBody>
      </p:sp>
    </p:spTree>
    <p:extLst>
      <p:ext uri="{BB962C8B-B14F-4D97-AF65-F5344CB8AC3E}">
        <p14:creationId xmlns:p14="http://schemas.microsoft.com/office/powerpoint/2010/main" val="374095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8DDC6-23C5-4B19-9501-085508F9A343}" type="slidenum">
              <a:rPr lang="en-US"/>
              <a:pPr/>
              <a:t>1</a:t>
            </a:fld>
            <a:endParaRPr lang="en-US"/>
          </a:p>
        </p:txBody>
      </p:sp>
      <p:sp>
        <p:nvSpPr>
          <p:cNvPr id="52226" name="Rectangle 2"/>
          <p:cNvSpPr>
            <a:spLocks noGrp="1" noRot="1" noChangeAspect="1" noChangeArrowheads="1" noTextEdit="1"/>
          </p:cNvSpPr>
          <p:nvPr>
            <p:ph type="sldImg"/>
          </p:nvPr>
        </p:nvSpPr>
        <p:spPr>
          <a:xfrm>
            <a:off x="-117475" y="850900"/>
            <a:ext cx="7245350" cy="4076700"/>
          </a:xfrm>
          <a:ln/>
        </p:spPr>
      </p:sp>
      <p:sp>
        <p:nvSpPr>
          <p:cNvPr id="52227" name="Rectangle 3"/>
          <p:cNvSpPr>
            <a:spLocks noGrp="1" noChangeArrowheads="1"/>
          </p:cNvSpPr>
          <p:nvPr>
            <p:ph type="body" idx="1"/>
          </p:nvPr>
        </p:nvSpPr>
        <p:spPr>
          <a:xfrm>
            <a:off x="544645" y="5112405"/>
            <a:ext cx="5921110" cy="3719790"/>
          </a:xfrm>
        </p:spPr>
        <p:txBody>
          <a:bodyPr/>
          <a:lstStyle/>
          <a:p>
            <a:endParaRPr lang="en-US" dirty="0"/>
          </a:p>
        </p:txBody>
      </p:sp>
    </p:spTree>
    <p:extLst>
      <p:ext uri="{BB962C8B-B14F-4D97-AF65-F5344CB8AC3E}">
        <p14:creationId xmlns:p14="http://schemas.microsoft.com/office/powerpoint/2010/main" val="105371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846138"/>
            <a:ext cx="7196138" cy="4048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42A6D-D9A6-4AC9-805D-0BAE77E2C8D0}" type="slidenum">
              <a:rPr lang="pt-BR" smtClean="0"/>
              <a:pPr/>
              <a:t>16</a:t>
            </a:fld>
            <a:endParaRPr lang="pt-BR"/>
          </a:p>
        </p:txBody>
      </p:sp>
    </p:spTree>
    <p:extLst>
      <p:ext uri="{BB962C8B-B14F-4D97-AF65-F5344CB8AC3E}">
        <p14:creationId xmlns:p14="http://schemas.microsoft.com/office/powerpoint/2010/main" val="297017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846138"/>
            <a:ext cx="7196138" cy="4048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42A6D-D9A6-4AC9-805D-0BAE77E2C8D0}" type="slidenum">
              <a:rPr lang="pt-BR" smtClean="0"/>
              <a:pPr/>
              <a:t>17</a:t>
            </a:fld>
            <a:endParaRPr lang="pt-BR"/>
          </a:p>
        </p:txBody>
      </p:sp>
    </p:spTree>
    <p:extLst>
      <p:ext uri="{BB962C8B-B14F-4D97-AF65-F5344CB8AC3E}">
        <p14:creationId xmlns:p14="http://schemas.microsoft.com/office/powerpoint/2010/main" val="279631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846138"/>
            <a:ext cx="7196138" cy="4048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42A6D-D9A6-4AC9-805D-0BAE77E2C8D0}" type="slidenum">
              <a:rPr lang="pt-BR" smtClean="0"/>
              <a:pPr/>
              <a:t>18</a:t>
            </a:fld>
            <a:endParaRPr lang="pt-BR"/>
          </a:p>
        </p:txBody>
      </p:sp>
    </p:spTree>
    <p:extLst>
      <p:ext uri="{BB962C8B-B14F-4D97-AF65-F5344CB8AC3E}">
        <p14:creationId xmlns:p14="http://schemas.microsoft.com/office/powerpoint/2010/main" val="363927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s://www.linkedin.com/company/idc" TargetMode="External"/><Relationship Id="rId6" Type="http://schemas.openxmlformats.org/officeDocument/2006/relationships/hyperlink" Target="https://twitter.com/@IDC" TargetMode="External"/><Relationship Id="rId7" Type="http://schemas.openxmlformats.org/officeDocument/2006/relationships/hyperlink" Target="http://www.idc.com/" TargetMode="External"/><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747" y="1346387"/>
            <a:ext cx="12192000" cy="2657475"/>
          </a:xfrm>
          <a:prstGeom prst="rect">
            <a:avLst/>
          </a:prstGeom>
        </p:spPr>
      </p:pic>
      <p:sp>
        <p:nvSpPr>
          <p:cNvPr id="2" name="Title 1"/>
          <p:cNvSpPr>
            <a:spLocks noGrp="1"/>
          </p:cNvSpPr>
          <p:nvPr>
            <p:ph type="ctrTitle"/>
          </p:nvPr>
        </p:nvSpPr>
        <p:spPr>
          <a:xfrm>
            <a:off x="556279" y="3429001"/>
            <a:ext cx="11079443" cy="1789552"/>
          </a:xfrm>
        </p:spPr>
        <p:txBody>
          <a:bodyPr anchor="b">
            <a:noAutofit/>
          </a:bodyPr>
          <a:lstStyle>
            <a:lvl1pPr algn="r">
              <a:lnSpc>
                <a:spcPts val="3400"/>
              </a:lnSpc>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385078" y="5218553"/>
            <a:ext cx="9250643" cy="1258447"/>
          </a:xfrm>
        </p:spPr>
        <p:txBody>
          <a:bodyPr anchor="t">
            <a:normAutofit/>
          </a:bodyPr>
          <a:lstStyle>
            <a:lvl1pPr marL="0" indent="0" algn="r">
              <a:lnSpc>
                <a:spcPts val="2660"/>
              </a:lnSpc>
              <a:spcBef>
                <a:spcPts val="0"/>
              </a:spcBef>
              <a:spcAft>
                <a:spcPts val="600"/>
              </a:spcAft>
              <a:buNone/>
              <a:defRPr sz="24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a:blip r:embed="rId3"/>
          <a:stretch>
            <a:fillRect/>
          </a:stretch>
        </p:blipFill>
        <p:spPr>
          <a:xfrm>
            <a:off x="609601" y="533400"/>
            <a:ext cx="2895600" cy="557173"/>
          </a:xfrm>
          <a:prstGeom prst="rect">
            <a:avLst/>
          </a:prstGeom>
        </p:spPr>
      </p:pic>
      <p:sp>
        <p:nvSpPr>
          <p:cNvPr id="11" name="Footer Placeholder 10"/>
          <p:cNvSpPr>
            <a:spLocks noGrp="1"/>
          </p:cNvSpPr>
          <p:nvPr>
            <p:ph type="ftr" sz="quarter" idx="10"/>
          </p:nvPr>
        </p:nvSpPr>
        <p:spPr>
          <a:xfrm>
            <a:off x="9044921" y="6477000"/>
            <a:ext cx="2590800" cy="318831"/>
          </a:xfrm>
        </p:spPr>
        <p:txBody>
          <a:bodyPr/>
          <a:lstStyle/>
          <a:p>
            <a:r>
              <a:rPr lang="en-US"/>
              <a:t>© IDC</a:t>
            </a:r>
            <a:endParaRPr 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0879362-658A-E344-B7E9-F19991414F7F}" type="slidenum">
              <a:rPr lang="en-US" smtClean="0"/>
              <a:pPr/>
              <a:t>‹#›</a:t>
            </a:fld>
            <a:endParaRPr lang="en-US"/>
          </a:p>
        </p:txBody>
      </p:sp>
      <p:sp>
        <p:nvSpPr>
          <p:cNvPr id="5"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12151"/>
          <a:stretch/>
        </p:blipFill>
        <p:spPr>
          <a:xfrm>
            <a:off x="-1" y="-319"/>
            <a:ext cx="4803007" cy="6858000"/>
          </a:xfrm>
          <a:prstGeom prst="rect">
            <a:avLst/>
          </a:prstGeom>
        </p:spPr>
      </p:pic>
      <p:sp>
        <p:nvSpPr>
          <p:cNvPr id="2" name="Title 1"/>
          <p:cNvSpPr>
            <a:spLocks noGrp="1"/>
          </p:cNvSpPr>
          <p:nvPr>
            <p:ph type="title"/>
          </p:nvPr>
        </p:nvSpPr>
        <p:spPr>
          <a:xfrm>
            <a:off x="533399" y="901521"/>
            <a:ext cx="3898393" cy="2588654"/>
          </a:xfrm>
        </p:spPr>
        <p:txBody>
          <a:bodyPr anchor="t">
            <a:normAutofit/>
          </a:bodyPr>
          <a:lstStyle>
            <a:lvl1pPr marL="0" indent="0" algn="l">
              <a:buFontTx/>
              <a:buNone/>
              <a:defRPr sz="28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17637" y="901522"/>
            <a:ext cx="6617164" cy="4291717"/>
          </a:xfrm>
        </p:spPr>
        <p:txBody>
          <a:bodyPr>
            <a:normAutofit/>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dirty="0"/>
          </a:p>
        </p:txBody>
      </p:sp>
      <p:sp>
        <p:nvSpPr>
          <p:cNvPr id="10"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pic>
        <p:nvPicPr>
          <p:cNvPr id="9" name="Picture 8"/>
          <p:cNvPicPr>
            <a:picLocks noChangeAspect="1"/>
          </p:cNvPicPr>
          <p:nvPr userDrawn="1"/>
        </p:nvPicPr>
        <p:blipFill>
          <a:blip r:embed="rId3"/>
          <a:stretch>
            <a:fillRect/>
          </a:stretch>
        </p:blipFill>
        <p:spPr>
          <a:xfrm>
            <a:off x="226408" y="6410610"/>
            <a:ext cx="1891435" cy="36395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r="12151"/>
          <a:stretch/>
        </p:blipFill>
        <p:spPr>
          <a:xfrm>
            <a:off x="7388993" y="0"/>
            <a:ext cx="4803007" cy="6858000"/>
          </a:xfrm>
          <a:prstGeom prst="rect">
            <a:avLst/>
          </a:prstGeom>
        </p:spPr>
      </p:pic>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10" name="Title 1"/>
          <p:cNvSpPr>
            <a:spLocks noGrp="1"/>
          </p:cNvSpPr>
          <p:nvPr>
            <p:ph type="title"/>
          </p:nvPr>
        </p:nvSpPr>
        <p:spPr>
          <a:xfrm>
            <a:off x="7772400" y="901521"/>
            <a:ext cx="3898393" cy="2588654"/>
          </a:xfrm>
        </p:spPr>
        <p:txBody>
          <a:bodyPr anchor="t">
            <a:normAutofit/>
          </a:bodyPr>
          <a:lstStyle>
            <a:lvl1pPr marL="0" indent="0" algn="l">
              <a:buFontTx/>
              <a:buNone/>
              <a:defRPr sz="2800" b="0">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457200" y="901522"/>
            <a:ext cx="6617164" cy="4291717"/>
          </a:xfrm>
        </p:spPr>
        <p:txBody>
          <a:bodyPr>
            <a:normAutofit/>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10820400" cy="1143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62000" y="1600201"/>
            <a:ext cx="10820400" cy="4525963"/>
          </a:xfrm>
        </p:spPr>
        <p:txBody>
          <a:bodyPr vert="eaVert">
            <a:normAutofit/>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7"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1"/>
          <p:cNvGrpSpPr/>
          <p:nvPr/>
        </p:nvGrpSpPr>
        <p:grpSpPr>
          <a:xfrm rot="5400000">
            <a:off x="-91496" y="6247324"/>
            <a:ext cx="879094" cy="342260"/>
            <a:chOff x="3260468" y="5276893"/>
            <a:chExt cx="879094" cy="256695"/>
          </a:xfrm>
        </p:grpSpPr>
        <p:sp>
          <p:nvSpPr>
            <p:cNvPr id="8" name="Rectangle 7"/>
            <p:cNvSpPr/>
            <p:nvPr userDrawn="1"/>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rot="5400000">
            <a:off x="-214350" y="4900084"/>
            <a:ext cx="1143002" cy="486833"/>
          </a:xfrm>
        </p:spPr>
        <p:txBody>
          <a:bodyPr/>
          <a:lstStyle>
            <a:lvl1pPr>
              <a:defRPr/>
            </a:lvl1pPr>
          </a:lstStyle>
          <a:p>
            <a:r>
              <a:rPr lang="en-US"/>
              <a:t>© IDC</a:t>
            </a:r>
            <a:endParaRPr lang="en-US" dirty="0"/>
          </a:p>
        </p:txBody>
      </p:sp>
      <p:sp>
        <p:nvSpPr>
          <p:cNvPr id="6" name="Slide Number Placeholder 5"/>
          <p:cNvSpPr>
            <a:spLocks noGrp="1"/>
          </p:cNvSpPr>
          <p:nvPr>
            <p:ph type="sldNum" sz="quarter" idx="12"/>
          </p:nvPr>
        </p:nvSpPr>
        <p:spPr>
          <a:xfrm rot="5400000">
            <a:off x="-216455" y="5627562"/>
            <a:ext cx="1165276" cy="486833"/>
          </a:xfrm>
        </p:spPr>
        <p:txBody>
          <a:bodyPr/>
          <a:lstStyle/>
          <a:p>
            <a:fld id="{30879362-658A-E344-B7E9-F19991414F7F}"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rot="5400000" flipV="1">
            <a:off x="-526442" y="1034760"/>
            <a:ext cx="1891435" cy="36395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21" name="Text Placeholder 2"/>
          <p:cNvSpPr>
            <a:spLocks noGrp="1"/>
          </p:cNvSpPr>
          <p:nvPr>
            <p:ph type="body" idx="13" hasCustomPrompt="1"/>
          </p:nvPr>
        </p:nvSpPr>
        <p:spPr>
          <a:xfrm>
            <a:off x="762000" y="1874839"/>
            <a:ext cx="10820400" cy="3154361"/>
          </a:xfrm>
        </p:spPr>
        <p:txBody>
          <a:bodyPr anchor="t">
            <a:normAutofit/>
          </a:bodyPr>
          <a:lstStyle>
            <a:lvl1pPr marL="0" indent="0" algn="l">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Contact Name </a:t>
            </a:r>
            <a:br>
              <a:rPr lang="en-US" dirty="0"/>
            </a:br>
            <a:r>
              <a:rPr lang="en-US" dirty="0"/>
              <a:t>Email </a:t>
            </a:r>
            <a:br>
              <a:rPr lang="en-US" dirty="0"/>
            </a:br>
            <a:r>
              <a:rPr lang="en-US" dirty="0"/>
              <a:t>Phone </a:t>
            </a:r>
          </a:p>
        </p:txBody>
      </p:sp>
      <p:pic>
        <p:nvPicPr>
          <p:cNvPr id="12" name="Picture 11"/>
          <p:cNvPicPr>
            <a:picLocks noChangeAspect="1"/>
          </p:cNvPicPr>
          <p:nvPr userDrawn="1"/>
        </p:nvPicPr>
        <p:blipFill>
          <a:blip r:embed="rId2"/>
          <a:stretch>
            <a:fillRect/>
          </a:stretch>
        </p:blipFill>
        <p:spPr>
          <a:xfrm>
            <a:off x="-9525" y="0"/>
            <a:ext cx="12192000" cy="1600200"/>
          </a:xfrm>
          <a:prstGeom prst="rect">
            <a:avLst/>
          </a:prstGeom>
        </p:spPr>
      </p:pic>
      <p:sp>
        <p:nvSpPr>
          <p:cNvPr id="13" name="Title 1"/>
          <p:cNvSpPr txBox="1">
            <a:spLocks/>
          </p:cNvSpPr>
          <p:nvPr userDrawn="1"/>
        </p:nvSpPr>
        <p:spPr>
          <a:xfrm>
            <a:off x="762000" y="274638"/>
            <a:ext cx="10820400" cy="1096961"/>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4000" b="0" i="0" kern="120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For More Information</a:t>
            </a:r>
          </a:p>
        </p:txBody>
      </p:sp>
      <p:sp>
        <p:nvSpPr>
          <p:cNvPr id="5"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dirty="0"/>
          </a:p>
        </p:txBody>
      </p:sp>
      <p:grpSp>
        <p:nvGrpSpPr>
          <p:cNvPr id="14" name="Group 13"/>
          <p:cNvGrpSpPr/>
          <p:nvPr userDrawn="1"/>
        </p:nvGrpSpPr>
        <p:grpSpPr>
          <a:xfrm>
            <a:off x="7239000" y="4800600"/>
            <a:ext cx="5574944" cy="1326592"/>
            <a:chOff x="5826025" y="5539206"/>
            <a:chExt cx="5574944" cy="1326592"/>
          </a:xfrm>
        </p:grpSpPr>
        <p:grpSp>
          <p:nvGrpSpPr>
            <p:cNvPr id="15" name="Group 14"/>
            <p:cNvGrpSpPr/>
            <p:nvPr/>
          </p:nvGrpSpPr>
          <p:grpSpPr>
            <a:xfrm>
              <a:off x="5826025" y="5778931"/>
              <a:ext cx="457200" cy="1086867"/>
              <a:chOff x="5826025" y="5778931"/>
              <a:chExt cx="457200" cy="1086867"/>
            </a:xfrm>
          </p:grpSpPr>
          <p:pic>
            <p:nvPicPr>
              <p:cNvPr id="19" name="Picture 18"/>
              <p:cNvPicPr>
                <a:picLocks noChangeAspect="1"/>
              </p:cNvPicPr>
              <p:nvPr/>
            </p:nvPicPr>
            <p:blipFill>
              <a:blip r:embed="rId3"/>
              <a:stretch>
                <a:fillRect/>
              </a:stretch>
            </p:blipFill>
            <p:spPr>
              <a:xfrm>
                <a:off x="5826025" y="6270052"/>
                <a:ext cx="457200" cy="595746"/>
              </a:xfrm>
              <a:prstGeom prst="rect">
                <a:avLst/>
              </a:prstGeom>
            </p:spPr>
          </p:pic>
          <p:pic>
            <p:nvPicPr>
              <p:cNvPr id="20" name="Picture 19"/>
              <p:cNvPicPr>
                <a:picLocks noChangeAspect="1"/>
              </p:cNvPicPr>
              <p:nvPr/>
            </p:nvPicPr>
            <p:blipFill>
              <a:blip r:embed="rId4"/>
              <a:stretch>
                <a:fillRect/>
              </a:stretch>
            </p:blipFill>
            <p:spPr>
              <a:xfrm>
                <a:off x="5889297" y="5778931"/>
                <a:ext cx="393928" cy="548686"/>
              </a:xfrm>
              <a:prstGeom prst="rect">
                <a:avLst/>
              </a:prstGeom>
            </p:spPr>
          </p:pic>
        </p:grpSp>
        <p:grpSp>
          <p:nvGrpSpPr>
            <p:cNvPr id="16" name="Group 15"/>
            <p:cNvGrpSpPr/>
            <p:nvPr/>
          </p:nvGrpSpPr>
          <p:grpSpPr>
            <a:xfrm>
              <a:off x="5826025" y="5539206"/>
              <a:ext cx="5574944" cy="1287996"/>
              <a:chOff x="5805769" y="5484383"/>
              <a:chExt cx="5574944" cy="1287996"/>
            </a:xfrm>
          </p:grpSpPr>
          <p:sp>
            <p:nvSpPr>
              <p:cNvPr id="17" name="Rectangle 16"/>
              <p:cNvSpPr/>
              <p:nvPr/>
            </p:nvSpPr>
            <p:spPr>
              <a:xfrm>
                <a:off x="5805769" y="6249159"/>
                <a:ext cx="4038600" cy="523220"/>
              </a:xfrm>
              <a:prstGeom prst="rect">
                <a:avLst/>
              </a:prstGeom>
            </p:spPr>
            <p:txBody>
              <a:bodyPr wrap="square">
                <a:spAutoFit/>
              </a:bodyPr>
              <a:lstStyle/>
              <a:p>
                <a:pPr lvl="1"/>
                <a:r>
                  <a:rPr lang="en-US" sz="1400" b="1" dirty="0">
                    <a:latin typeface="Open Sans" panose="020B0606030504020204"/>
                  </a:rPr>
                  <a:t>LinkedIn</a:t>
                </a:r>
              </a:p>
              <a:p>
                <a:pPr lvl="1"/>
                <a:r>
                  <a:rPr lang="en-US" sz="1400" dirty="0">
                    <a:latin typeface="Open Sans" panose="020B0606030504020204"/>
                    <a:hlinkClick r:id="rId5"/>
                  </a:rPr>
                  <a:t>https://www.linkedin.com/company/idc</a:t>
                </a:r>
                <a:r>
                  <a:rPr lang="en-US" sz="1400" dirty="0">
                    <a:latin typeface="Open Sans" panose="020B0606030504020204"/>
                  </a:rPr>
                  <a:t> </a:t>
                </a:r>
              </a:p>
            </p:txBody>
          </p:sp>
          <p:sp>
            <p:nvSpPr>
              <p:cNvPr id="18" name="Rectangle 17"/>
              <p:cNvSpPr/>
              <p:nvPr/>
            </p:nvSpPr>
            <p:spPr>
              <a:xfrm>
                <a:off x="5805769" y="5484383"/>
                <a:ext cx="5574944" cy="769441"/>
              </a:xfrm>
              <a:prstGeom prst="rect">
                <a:avLst/>
              </a:prstGeom>
            </p:spPr>
            <p:txBody>
              <a:bodyPr wrap="square">
                <a:spAutoFit/>
              </a:bodyPr>
              <a:lstStyle/>
              <a:p>
                <a:pPr lvl="1"/>
                <a:endParaRPr lang="en-US" sz="1600" dirty="0">
                  <a:latin typeface="Open Sans" panose="020B0606030504020204"/>
                </a:endParaRPr>
              </a:p>
              <a:p>
                <a:pPr lvl="1"/>
                <a:r>
                  <a:rPr lang="en-US" sz="1400" b="1" dirty="0">
                    <a:latin typeface="Open Sans" panose="020B0606030504020204"/>
                  </a:rPr>
                  <a:t>Twitter</a:t>
                </a:r>
              </a:p>
              <a:p>
                <a:pPr lvl="1"/>
                <a:r>
                  <a:rPr lang="en-US" sz="1400" dirty="0">
                    <a:latin typeface="Open Sans" panose="020B0606030504020204"/>
                    <a:hlinkClick r:id="rId6"/>
                  </a:rPr>
                  <a:t>https://twitter.com/@IDC</a:t>
                </a:r>
                <a:r>
                  <a:rPr lang="en-US" sz="1400" dirty="0">
                    <a:latin typeface="Open Sans" panose="020B0606030504020204"/>
                  </a:rPr>
                  <a:t> </a:t>
                </a:r>
              </a:p>
            </p:txBody>
          </p:sp>
        </p:grpSp>
      </p:grpSp>
      <p:sp>
        <p:nvSpPr>
          <p:cNvPr id="2" name="Rectangle 1"/>
          <p:cNvSpPr/>
          <p:nvPr userDrawn="1"/>
        </p:nvSpPr>
        <p:spPr>
          <a:xfrm>
            <a:off x="760693" y="2955700"/>
            <a:ext cx="1767792" cy="400110"/>
          </a:xfrm>
          <a:prstGeom prst="rect">
            <a:avLst/>
          </a:prstGeom>
        </p:spPr>
        <p:txBody>
          <a:bodyPr wrap="none">
            <a:spAutoFit/>
          </a:bodyPr>
          <a:lstStyle/>
          <a:p>
            <a:r>
              <a:rPr lang="en-US" sz="2000" b="0" dirty="0">
                <a:latin typeface="Open Sans" panose="020B0606030504020204" pitchFamily="34" charset="0"/>
                <a:ea typeface="Open Sans" panose="020B0606030504020204" pitchFamily="34" charset="0"/>
                <a:cs typeface="Open Sans" panose="020B0606030504020204" pitchFamily="34" charset="0"/>
                <a:hlinkClick r:id="rId7"/>
              </a:rPr>
              <a:t>www.idc.com</a:t>
            </a:r>
            <a:endParaRPr lang="en-US" sz="2000" b="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4958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DC Custom Solutions Section Header">
    <p:spTree>
      <p:nvGrpSpPr>
        <p:cNvPr id="1" name=""/>
        <p:cNvGrpSpPr/>
        <p:nvPr/>
      </p:nvGrpSpPr>
      <p:grpSpPr>
        <a:xfrm>
          <a:off x="0" y="0"/>
          <a:ext cx="0" cy="0"/>
          <a:chOff x="0" y="0"/>
          <a:chExt cx="0" cy="0"/>
        </a:xfrm>
      </p:grpSpPr>
      <p:grpSp>
        <p:nvGrpSpPr>
          <p:cNvPr id="25" name="Group 24"/>
          <p:cNvGrpSpPr/>
          <p:nvPr userDrawn="1"/>
        </p:nvGrpSpPr>
        <p:grpSpPr>
          <a:xfrm>
            <a:off x="-1058" y="0"/>
            <a:ext cx="12192000" cy="1695450"/>
            <a:chOff x="-1058" y="0"/>
            <a:chExt cx="12192000" cy="1695450"/>
          </a:xfrm>
        </p:grpSpPr>
        <p:pic>
          <p:nvPicPr>
            <p:cNvPr id="9" name="Picture 8"/>
            <p:cNvPicPr>
              <a:picLocks noChangeAspect="1"/>
            </p:cNvPicPr>
            <p:nvPr userDrawn="1"/>
          </p:nvPicPr>
          <p:blipFill rotWithShape="1">
            <a:blip r:embed="rId2"/>
            <a:srcRect t="28266" b="8152"/>
            <a:stretch/>
          </p:blipFill>
          <p:spPr>
            <a:xfrm>
              <a:off x="-1058" y="0"/>
              <a:ext cx="12192000" cy="1689652"/>
            </a:xfrm>
            <a:prstGeom prst="rect">
              <a:avLst/>
            </a:prstGeom>
          </p:spPr>
        </p:pic>
        <p:pic>
          <p:nvPicPr>
            <p:cNvPr id="24" name="Picture 23"/>
            <p:cNvPicPr>
              <a:picLocks noChangeAspect="1"/>
            </p:cNvPicPr>
            <p:nvPr userDrawn="1"/>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735351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DC Energy Insights Section Header">
    <p:spTree>
      <p:nvGrpSpPr>
        <p:cNvPr id="1" name=""/>
        <p:cNvGrpSpPr/>
        <p:nvPr/>
      </p:nvGrpSpPr>
      <p:grpSpPr>
        <a:xfrm>
          <a:off x="0" y="0"/>
          <a:ext cx="0" cy="0"/>
          <a:chOff x="0" y="0"/>
          <a:chExt cx="0" cy="0"/>
        </a:xfrm>
      </p:grpSpPr>
      <p:grpSp>
        <p:nvGrpSpPr>
          <p:cNvPr id="7" name="Group 6"/>
          <p:cNvGrpSpPr/>
          <p:nvPr userDrawn="1"/>
        </p:nvGrpSpPr>
        <p:grpSpPr>
          <a:xfrm>
            <a:off x="-1058" y="0"/>
            <a:ext cx="12192000" cy="1695450"/>
            <a:chOff x="-1058" y="0"/>
            <a:chExt cx="12192000" cy="1695450"/>
          </a:xfrm>
        </p:grpSpPr>
        <p:pic>
          <p:nvPicPr>
            <p:cNvPr id="9" name="Picture 8"/>
            <p:cNvPicPr>
              <a:picLocks noChangeAspect="1"/>
            </p:cNvPicPr>
            <p:nvPr userDrawn="1"/>
          </p:nvPicPr>
          <p:blipFill rotWithShape="1">
            <a:blip r:embed="rId2"/>
            <a:srcRect t="28266" b="8152"/>
            <a:stretch/>
          </p:blipFill>
          <p:spPr>
            <a:xfrm>
              <a:off x="-1058" y="0"/>
              <a:ext cx="12192000" cy="1689652"/>
            </a:xfrm>
            <a:prstGeom prst="rect">
              <a:avLst/>
            </a:prstGeom>
          </p:spPr>
        </p:pic>
        <p:pic>
          <p:nvPicPr>
            <p:cNvPr id="5" name="Picture 4"/>
            <p:cNvPicPr>
              <a:picLocks noChangeAspect="1"/>
            </p:cNvPicPr>
            <p:nvPr userDrawn="1"/>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041807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DC Financial Insights Section Header">
    <p:spTree>
      <p:nvGrpSpPr>
        <p:cNvPr id="1" name=""/>
        <p:cNvGrpSpPr/>
        <p:nvPr/>
      </p:nvGrpSpPr>
      <p:grpSpPr>
        <a:xfrm>
          <a:off x="0" y="0"/>
          <a:ext cx="0" cy="0"/>
          <a:chOff x="0" y="0"/>
          <a:chExt cx="0" cy="0"/>
        </a:xfrm>
      </p:grpSpPr>
      <p:grpSp>
        <p:nvGrpSpPr>
          <p:cNvPr id="7" name="Group 6"/>
          <p:cNvGrpSpPr/>
          <p:nvPr userDrawn="1"/>
        </p:nvGrpSpPr>
        <p:grpSpPr>
          <a:xfrm>
            <a:off x="-1058" y="0"/>
            <a:ext cx="12192000" cy="1695450"/>
            <a:chOff x="-1058" y="0"/>
            <a:chExt cx="12192000" cy="1695450"/>
          </a:xfrm>
        </p:grpSpPr>
        <p:pic>
          <p:nvPicPr>
            <p:cNvPr id="9" name="Picture 8"/>
            <p:cNvPicPr>
              <a:picLocks noChangeAspect="1"/>
            </p:cNvPicPr>
            <p:nvPr userDrawn="1"/>
          </p:nvPicPr>
          <p:blipFill rotWithShape="1">
            <a:blip r:embed="rId2"/>
            <a:srcRect t="28266" b="8152"/>
            <a:stretch/>
          </p:blipFill>
          <p:spPr>
            <a:xfrm>
              <a:off x="-1058" y="0"/>
              <a:ext cx="12192000" cy="1689652"/>
            </a:xfrm>
            <a:prstGeom prst="rect">
              <a:avLst/>
            </a:prstGeom>
          </p:spPr>
        </p:pic>
        <p:pic>
          <p:nvPicPr>
            <p:cNvPr id="5" name="Picture 4"/>
            <p:cNvPicPr>
              <a:picLocks noChangeAspect="1"/>
            </p:cNvPicPr>
            <p:nvPr userDrawn="1"/>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60904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57690"/>
            <a:ext cx="10820400" cy="4525963"/>
          </a:xfrm>
        </p:spPr>
        <p:txBody>
          <a:bodyPr>
            <a:normAutofit/>
          </a:bodyPr>
          <a:lstStyle>
            <a:lvl1pPr>
              <a:defRPr sz="28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18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6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dirty="0"/>
          </a:p>
        </p:txBody>
      </p:sp>
      <p:sp>
        <p:nvSpPr>
          <p:cNvPr id="8" name="Title 1"/>
          <p:cNvSpPr>
            <a:spLocks noGrp="1"/>
          </p:cNvSpPr>
          <p:nvPr>
            <p:ph type="title"/>
          </p:nvPr>
        </p:nvSpPr>
        <p:spPr>
          <a:xfrm>
            <a:off x="762000" y="274638"/>
            <a:ext cx="10820400" cy="944562"/>
          </a:xfrm>
        </p:spPr>
        <p:txBody>
          <a:bodyPr/>
          <a:lstStyle>
            <a:lvl1pPr>
              <a:defRPr baseline="0"/>
            </a:lvl1p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DC Government Insights Section Header">
    <p:spTree>
      <p:nvGrpSpPr>
        <p:cNvPr id="1" name=""/>
        <p:cNvGrpSpPr/>
        <p:nvPr/>
      </p:nvGrpSpPr>
      <p:grpSpPr>
        <a:xfrm>
          <a:off x="0" y="0"/>
          <a:ext cx="0" cy="0"/>
          <a:chOff x="0" y="0"/>
          <a:chExt cx="0" cy="0"/>
        </a:xfrm>
      </p:grpSpPr>
      <p:grpSp>
        <p:nvGrpSpPr>
          <p:cNvPr id="7" name="Group 6"/>
          <p:cNvGrpSpPr/>
          <p:nvPr userDrawn="1"/>
        </p:nvGrpSpPr>
        <p:grpSpPr>
          <a:xfrm>
            <a:off x="-1058" y="0"/>
            <a:ext cx="12192000" cy="1695450"/>
            <a:chOff x="-1058" y="0"/>
            <a:chExt cx="12192000" cy="1695450"/>
          </a:xfrm>
        </p:grpSpPr>
        <p:pic>
          <p:nvPicPr>
            <p:cNvPr id="9" name="Picture 8"/>
            <p:cNvPicPr>
              <a:picLocks noChangeAspect="1"/>
            </p:cNvPicPr>
            <p:nvPr userDrawn="1"/>
          </p:nvPicPr>
          <p:blipFill rotWithShape="1">
            <a:blip r:embed="rId2"/>
            <a:srcRect t="28266" b="8152"/>
            <a:stretch/>
          </p:blipFill>
          <p:spPr>
            <a:xfrm>
              <a:off x="-1058" y="0"/>
              <a:ext cx="12192000" cy="1689652"/>
            </a:xfrm>
            <a:prstGeom prst="rect">
              <a:avLst/>
            </a:prstGeom>
          </p:spPr>
        </p:pic>
        <p:pic>
          <p:nvPicPr>
            <p:cNvPr id="5" name="Picture 4"/>
            <p:cNvPicPr>
              <a:picLocks noChangeAspect="1"/>
            </p:cNvPicPr>
            <p:nvPr userDrawn="1"/>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848765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DC Health Insights Section Header">
    <p:spTree>
      <p:nvGrpSpPr>
        <p:cNvPr id="1" name=""/>
        <p:cNvGrpSpPr/>
        <p:nvPr/>
      </p:nvGrpSpPr>
      <p:grpSpPr>
        <a:xfrm>
          <a:off x="0" y="0"/>
          <a:ext cx="0" cy="0"/>
          <a:chOff x="0" y="0"/>
          <a:chExt cx="0" cy="0"/>
        </a:xfrm>
      </p:grpSpPr>
      <p:grpSp>
        <p:nvGrpSpPr>
          <p:cNvPr id="7" name="Group 6"/>
          <p:cNvGrpSpPr/>
          <p:nvPr userDrawn="1"/>
        </p:nvGrpSpPr>
        <p:grpSpPr>
          <a:xfrm>
            <a:off x="-1058" y="0"/>
            <a:ext cx="12192000" cy="1695450"/>
            <a:chOff x="-1058" y="0"/>
            <a:chExt cx="12192000" cy="1695450"/>
          </a:xfrm>
        </p:grpSpPr>
        <p:pic>
          <p:nvPicPr>
            <p:cNvPr id="9" name="Picture 8"/>
            <p:cNvPicPr>
              <a:picLocks noChangeAspect="1"/>
            </p:cNvPicPr>
            <p:nvPr userDrawn="1"/>
          </p:nvPicPr>
          <p:blipFill rotWithShape="1">
            <a:blip r:embed="rId2"/>
            <a:srcRect t="28266" b="8152"/>
            <a:stretch/>
          </p:blipFill>
          <p:spPr>
            <a:xfrm>
              <a:off x="-1058" y="0"/>
              <a:ext cx="12192000" cy="1689652"/>
            </a:xfrm>
            <a:prstGeom prst="rect">
              <a:avLst/>
            </a:prstGeom>
          </p:spPr>
        </p:pic>
        <p:pic>
          <p:nvPicPr>
            <p:cNvPr id="5" name="Picture 4"/>
            <p:cNvPicPr>
              <a:picLocks noChangeAspect="1"/>
            </p:cNvPicPr>
            <p:nvPr userDrawn="1"/>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059431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IDC Manufacturing Insights Section Header">
    <p:spTree>
      <p:nvGrpSpPr>
        <p:cNvPr id="1" name=""/>
        <p:cNvGrpSpPr/>
        <p:nvPr/>
      </p:nvGrpSpPr>
      <p:grpSpPr>
        <a:xfrm>
          <a:off x="0" y="0"/>
          <a:ext cx="0" cy="0"/>
          <a:chOff x="0" y="0"/>
          <a:chExt cx="0" cy="0"/>
        </a:xfrm>
      </p:grpSpPr>
      <p:grpSp>
        <p:nvGrpSpPr>
          <p:cNvPr id="7" name="Group 6"/>
          <p:cNvGrpSpPr/>
          <p:nvPr userDrawn="1"/>
        </p:nvGrpSpPr>
        <p:grpSpPr>
          <a:xfrm>
            <a:off x="-1058" y="0"/>
            <a:ext cx="12192000" cy="1695450"/>
            <a:chOff x="-1058" y="0"/>
            <a:chExt cx="12192000" cy="1695450"/>
          </a:xfrm>
        </p:grpSpPr>
        <p:pic>
          <p:nvPicPr>
            <p:cNvPr id="9" name="Picture 8"/>
            <p:cNvPicPr>
              <a:picLocks noChangeAspect="1"/>
            </p:cNvPicPr>
            <p:nvPr userDrawn="1"/>
          </p:nvPicPr>
          <p:blipFill rotWithShape="1">
            <a:blip r:embed="rId2"/>
            <a:srcRect t="28266" b="8152"/>
            <a:stretch/>
          </p:blipFill>
          <p:spPr>
            <a:xfrm>
              <a:off x="-1058" y="0"/>
              <a:ext cx="12192000" cy="1689652"/>
            </a:xfrm>
            <a:prstGeom prst="rect">
              <a:avLst/>
            </a:prstGeom>
          </p:spPr>
        </p:pic>
        <p:pic>
          <p:nvPicPr>
            <p:cNvPr id="5" name="Picture 4"/>
            <p:cNvPicPr>
              <a:picLocks noChangeAspect="1"/>
            </p:cNvPicPr>
            <p:nvPr userDrawn="1"/>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145238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DC Retail Insights Section Header">
    <p:spTree>
      <p:nvGrpSpPr>
        <p:cNvPr id="1" name=""/>
        <p:cNvGrpSpPr/>
        <p:nvPr/>
      </p:nvGrpSpPr>
      <p:grpSpPr>
        <a:xfrm>
          <a:off x="0" y="0"/>
          <a:ext cx="0" cy="0"/>
          <a:chOff x="0" y="0"/>
          <a:chExt cx="0" cy="0"/>
        </a:xfrm>
      </p:grpSpPr>
      <p:grpSp>
        <p:nvGrpSpPr>
          <p:cNvPr id="4" name="Group 3"/>
          <p:cNvGrpSpPr/>
          <p:nvPr userDrawn="1"/>
        </p:nvGrpSpPr>
        <p:grpSpPr>
          <a:xfrm>
            <a:off x="-1058" y="0"/>
            <a:ext cx="12192000" cy="1695450"/>
            <a:chOff x="-1058" y="0"/>
            <a:chExt cx="12192000" cy="1695450"/>
          </a:xfrm>
        </p:grpSpPr>
        <p:pic>
          <p:nvPicPr>
            <p:cNvPr id="9" name="Picture 8"/>
            <p:cNvPicPr>
              <a:picLocks noChangeAspect="1"/>
            </p:cNvPicPr>
            <p:nvPr userDrawn="1"/>
          </p:nvPicPr>
          <p:blipFill rotWithShape="1">
            <a:blip r:embed="rId2"/>
            <a:srcRect t="28266" b="8152"/>
            <a:stretch/>
          </p:blipFill>
          <p:spPr>
            <a:xfrm>
              <a:off x="-1058" y="0"/>
              <a:ext cx="12192000" cy="1689652"/>
            </a:xfrm>
            <a:prstGeom prst="rect">
              <a:avLst/>
            </a:prstGeom>
          </p:spPr>
        </p:pic>
        <p:pic>
          <p:nvPicPr>
            <p:cNvPr id="21" name="Picture 20"/>
            <p:cNvPicPr>
              <a:picLocks noChangeAspect="1"/>
            </p:cNvPicPr>
            <p:nvPr userDrawn="1"/>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72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OC">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57690"/>
            <a:ext cx="10820400" cy="4525963"/>
          </a:xfrm>
        </p:spPr>
        <p:txBody>
          <a:bodyPr>
            <a:normAutofit/>
          </a:bodyPr>
          <a:lstStyle>
            <a:lvl1pPr>
              <a:defRPr sz="28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18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6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dirty="0"/>
          </a:p>
        </p:txBody>
      </p:sp>
      <p:sp>
        <p:nvSpPr>
          <p:cNvPr id="8" name="Title 1"/>
          <p:cNvSpPr>
            <a:spLocks noGrp="1"/>
          </p:cNvSpPr>
          <p:nvPr>
            <p:ph type="title" hasCustomPrompt="1"/>
          </p:nvPr>
        </p:nvSpPr>
        <p:spPr>
          <a:xfrm>
            <a:off x="762000" y="274638"/>
            <a:ext cx="10820400" cy="944562"/>
          </a:xfrm>
        </p:spPr>
        <p:txBody>
          <a:bodyPr/>
          <a:lstStyle>
            <a:lvl1pPr>
              <a:defRPr baseline="0"/>
            </a:lvl1pPr>
          </a:lstStyle>
          <a:p>
            <a:r>
              <a:rPr lang="en-US" dirty="0"/>
              <a:t>Agenda</a:t>
            </a:r>
          </a:p>
        </p:txBody>
      </p:sp>
      <p:pic>
        <p:nvPicPr>
          <p:cNvPr id="15" name="Picture 14"/>
          <p:cNvPicPr>
            <a:picLocks noChangeAspect="1"/>
          </p:cNvPicPr>
          <p:nvPr userDrawn="1"/>
        </p:nvPicPr>
        <p:blipFill rotWithShape="1">
          <a:blip r:embed="rId2"/>
          <a:srcRect t="39162" b="55419"/>
          <a:stretch/>
        </p:blipFill>
        <p:spPr>
          <a:xfrm>
            <a:off x="0" y="1397000"/>
            <a:ext cx="12192000" cy="45719"/>
          </a:xfrm>
          <a:prstGeom prst="rect">
            <a:avLst/>
          </a:prstGeom>
        </p:spPr>
      </p:pic>
    </p:spTree>
    <p:extLst>
      <p:ext uri="{BB962C8B-B14F-4D97-AF65-F5344CB8AC3E}">
        <p14:creationId xmlns:p14="http://schemas.microsoft.com/office/powerpoint/2010/main" val="37852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t="30884" b="8423"/>
          <a:stretch/>
        </p:blipFill>
        <p:spPr>
          <a:xfrm>
            <a:off x="-1058" y="0"/>
            <a:ext cx="12192000" cy="1612900"/>
          </a:xfrm>
          <a:prstGeom prst="rect">
            <a:avLst/>
          </a:prstGeom>
        </p:spPr>
      </p:pic>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274638"/>
            <a:ext cx="10820400" cy="1096961"/>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30884" b="24325"/>
          <a:stretch/>
        </p:blipFill>
        <p:spPr>
          <a:xfrm>
            <a:off x="100" y="0"/>
            <a:ext cx="12192000" cy="1190297"/>
          </a:xfrm>
          <a:prstGeom prst="rect">
            <a:avLst/>
          </a:prstGeom>
        </p:spPr>
      </p:pic>
      <p:sp>
        <p:nvSpPr>
          <p:cNvPr id="3" name="Text Placeholder 2"/>
          <p:cNvSpPr>
            <a:spLocks noGrp="1"/>
          </p:cNvSpPr>
          <p:nvPr>
            <p:ph type="body" idx="1"/>
          </p:nvPr>
        </p:nvSpPr>
        <p:spPr>
          <a:xfrm>
            <a:off x="762000" y="1371600"/>
            <a:ext cx="10820400" cy="5001087"/>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Title 1"/>
          <p:cNvSpPr>
            <a:spLocks noGrp="1"/>
          </p:cNvSpPr>
          <p:nvPr>
            <p:ph type="title"/>
          </p:nvPr>
        </p:nvSpPr>
        <p:spPr>
          <a:xfrm>
            <a:off x="762000" y="274638"/>
            <a:ext cx="10820400" cy="864095"/>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Tree>
    <p:extLst>
      <p:ext uri="{BB962C8B-B14F-4D97-AF65-F5344CB8AC3E}">
        <p14:creationId xmlns:p14="http://schemas.microsoft.com/office/powerpoint/2010/main" val="2258888766"/>
      </p:ext>
    </p:extLst>
  </p:cSld>
  <p:clrMapOvr>
    <a:masterClrMapping/>
  </p:clrMapOvr>
  <p:extLst mod="1">
    <p:ext uri="{DCECCB84-F9BA-43D5-87BE-67443E8EF086}">
      <p15:sldGuideLst xmlns:p15="http://schemas.microsoft.com/office/powerpoint/2012/main">
        <p15:guide id="1" orient="horz" pos="168"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447800"/>
            <a:ext cx="5232400" cy="4525963"/>
          </a:xfrm>
        </p:spPr>
        <p:txBody>
          <a:bodyPr>
            <a:norm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47800"/>
            <a:ext cx="5384800" cy="4525963"/>
          </a:xfrm>
        </p:spPr>
        <p:txBody>
          <a:bodyPr>
            <a:norm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9" name="Title 1"/>
          <p:cNvSpPr>
            <a:spLocks noGrp="1"/>
          </p:cNvSpPr>
          <p:nvPr>
            <p:ph type="title"/>
          </p:nvPr>
        </p:nvSpPr>
        <p:spPr>
          <a:xfrm>
            <a:off x="762000" y="274638"/>
            <a:ext cx="10820400" cy="94456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447800"/>
            <a:ext cx="5234517" cy="639762"/>
          </a:xfrm>
        </p:spPr>
        <p:txBody>
          <a:bodyPr anchor="b">
            <a:normAutofit/>
          </a:bodyPr>
          <a:lstStyle>
            <a:lvl1pPr marL="0" indent="0">
              <a:buNone/>
              <a:defRPr sz="2400" b="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2087562"/>
            <a:ext cx="5234517" cy="3951288"/>
          </a:xfrm>
        </p:spPr>
        <p:txBody>
          <a:bodyPr>
            <a:norm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47800"/>
            <a:ext cx="5389033" cy="639762"/>
          </a:xfrm>
        </p:spPr>
        <p:txBody>
          <a:bodyPr anchor="b">
            <a:normAutofit/>
          </a:bodyPr>
          <a:lstStyle>
            <a:lvl1pPr marL="0" indent="0">
              <a:buNone/>
              <a:defRPr sz="2400" b="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87562"/>
            <a:ext cx="5389033" cy="3951288"/>
          </a:xfrm>
        </p:spPr>
        <p:txBody>
          <a:bodyPr>
            <a:norm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0879362-658A-E344-B7E9-F19991414F7F}" type="slidenum">
              <a:rPr lang="en-US" smtClean="0"/>
              <a:pPr/>
              <a:t>‹#›</a:t>
            </a:fld>
            <a:endParaRPr lang="en-US"/>
          </a:p>
        </p:txBody>
      </p:sp>
      <p:sp>
        <p:nvSpPr>
          <p:cNvPr id="10"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11" name="Title 1"/>
          <p:cNvSpPr>
            <a:spLocks noGrp="1"/>
          </p:cNvSpPr>
          <p:nvPr>
            <p:ph type="title"/>
          </p:nvPr>
        </p:nvSpPr>
        <p:spPr>
          <a:xfrm>
            <a:off x="762000" y="274638"/>
            <a:ext cx="10820400" cy="944562"/>
          </a:xfrm>
        </p:spPr>
        <p:txBody>
          <a:body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10820400" cy="944562"/>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0879362-658A-E344-B7E9-F19991414F7F}" type="slidenum">
              <a:rPr lang="en-US" smtClean="0"/>
              <a:pPr/>
              <a:t>‹#›</a:t>
            </a:fld>
            <a:endParaRPr lang="en-US"/>
          </a:p>
        </p:txBody>
      </p:sp>
      <p:sp>
        <p:nvSpPr>
          <p:cNvPr id="6"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ecutive Summary/Key Takeaway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0879362-658A-E344-B7E9-F19991414F7F}" type="slidenum">
              <a:rPr lang="en-US" smtClean="0"/>
              <a:pPr/>
              <a:t>‹#›</a:t>
            </a:fld>
            <a:endParaRPr lang="en-US"/>
          </a:p>
        </p:txBody>
      </p:sp>
      <p:sp>
        <p:nvSpPr>
          <p:cNvPr id="13" name="Rectangle 12"/>
          <p:cNvSpPr/>
          <p:nvPr userDrawn="1"/>
        </p:nvSpPr>
        <p:spPr>
          <a:xfrm>
            <a:off x="770547" y="1447800"/>
            <a:ext cx="10811853" cy="1273411"/>
          </a:xfrm>
          <a:prstGeom prst="rect">
            <a:avLst/>
          </a:prstGeom>
          <a:solidFill>
            <a:srgbClr val="164C82"/>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5B1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userDrawn="1"/>
        </p:nvSpPr>
        <p:spPr>
          <a:xfrm>
            <a:off x="770547" y="2714221"/>
            <a:ext cx="10811853" cy="1273411"/>
          </a:xfrm>
          <a:prstGeom prst="rect">
            <a:avLst/>
          </a:prstGeom>
          <a:solidFill>
            <a:srgbClr val="2279BC"/>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Pentagon 7"/>
          <p:cNvSpPr>
            <a:spLocks noChangeAspect="1"/>
          </p:cNvSpPr>
          <p:nvPr userDrawn="1"/>
        </p:nvSpPr>
        <p:spPr>
          <a:xfrm>
            <a:off x="762000" y="1447800"/>
            <a:ext cx="1163797" cy="1273410"/>
          </a:xfrm>
          <a:prstGeom prst="homePlate">
            <a:avLst>
              <a:gd name="adj" fmla="val 31573"/>
            </a:avLst>
          </a:prstGeom>
          <a:solidFill>
            <a:srgbClr val="164C8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90000"/>
              </a:lnSpc>
            </a:pP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6" name="Rectangle 15"/>
          <p:cNvSpPr/>
          <p:nvPr userDrawn="1"/>
        </p:nvSpPr>
        <p:spPr>
          <a:xfrm>
            <a:off x="770547" y="3989187"/>
            <a:ext cx="10811853" cy="1273411"/>
          </a:xfrm>
          <a:prstGeom prst="rect">
            <a:avLst/>
          </a:prstGeom>
          <a:solidFill>
            <a:srgbClr val="54A4E2"/>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Pentagon 9"/>
          <p:cNvSpPr>
            <a:spLocks noChangeAspect="1"/>
          </p:cNvSpPr>
          <p:nvPr userDrawn="1"/>
        </p:nvSpPr>
        <p:spPr>
          <a:xfrm>
            <a:off x="762000" y="2714221"/>
            <a:ext cx="1163797" cy="1273410"/>
          </a:xfrm>
          <a:prstGeom prst="homePlate">
            <a:avLst>
              <a:gd name="adj" fmla="val 31573"/>
            </a:avLst>
          </a:prstGeom>
          <a:solidFill>
            <a:srgbClr val="2279B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90000"/>
              </a:lnSpc>
            </a:pP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8" name="Pentagon 10"/>
          <p:cNvSpPr>
            <a:spLocks noChangeAspect="1"/>
          </p:cNvSpPr>
          <p:nvPr userDrawn="1"/>
        </p:nvSpPr>
        <p:spPr>
          <a:xfrm>
            <a:off x="762000" y="3989187"/>
            <a:ext cx="1163797" cy="1273410"/>
          </a:xfrm>
          <a:prstGeom prst="homePlate">
            <a:avLst>
              <a:gd name="adj" fmla="val 28299"/>
            </a:avLst>
          </a:prstGeom>
          <a:solidFill>
            <a:srgbClr val="54A4E2"/>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latin typeface="Open Sans" panose="020B0606030504020204" pitchFamily="34" charset="0"/>
                <a:ea typeface="Open Sans" panose="020B0606030504020204" pitchFamily="34" charset="0"/>
                <a:cs typeface="Open Sans" panose="020B0606030504020204" pitchFamily="34" charset="0"/>
              </a:rPr>
              <a:t>3</a:t>
            </a:r>
          </a:p>
        </p:txBody>
      </p:sp>
      <p:sp>
        <p:nvSpPr>
          <p:cNvPr id="19" name="Text Placeholder 17"/>
          <p:cNvSpPr>
            <a:spLocks noGrp="1"/>
          </p:cNvSpPr>
          <p:nvPr>
            <p:ph type="body" sz="quarter" idx="15" hasCustomPrompt="1"/>
          </p:nvPr>
        </p:nvSpPr>
        <p:spPr>
          <a:xfrm>
            <a:off x="2031702" y="1672854"/>
            <a:ext cx="9322098" cy="823302"/>
          </a:xfrm>
        </p:spPr>
        <p:txBody>
          <a:bodyPr anchor="ctr" anchorCtr="0">
            <a:noAutofit/>
          </a:bodyPr>
          <a:lstStyle>
            <a:lvl1pPr marL="0" indent="0">
              <a:buNone/>
              <a:defRPr lang="en-US" sz="1800" b="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lang="en-US" sz="1400" b="1" kern="1200" dirty="0" smtClean="0">
                <a:solidFill>
                  <a:schemeClr val="bg1"/>
                </a:solidFill>
                <a:latin typeface="+mn-lt"/>
                <a:ea typeface="+mn-ea"/>
                <a:cs typeface="+mn-cs"/>
              </a:defRPr>
            </a:lvl2pPr>
            <a:lvl3pPr>
              <a:defRPr lang="en-US" sz="1400" b="1" kern="1200" dirty="0" smtClean="0">
                <a:solidFill>
                  <a:schemeClr val="bg1"/>
                </a:solidFill>
                <a:latin typeface="+mn-lt"/>
                <a:ea typeface="+mn-ea"/>
                <a:cs typeface="+mn-cs"/>
              </a:defRPr>
            </a:lvl3pPr>
            <a:lvl4pPr>
              <a:defRPr lang="en-US" sz="1400" b="1" kern="1200" dirty="0" smtClean="0">
                <a:solidFill>
                  <a:schemeClr val="bg1"/>
                </a:solidFill>
                <a:latin typeface="+mn-lt"/>
                <a:ea typeface="+mn-ea"/>
                <a:cs typeface="+mn-cs"/>
              </a:defRPr>
            </a:lvl4pPr>
            <a:lvl5pPr>
              <a:defRPr lang="en-US" sz="1400" b="1" kern="1200" dirty="0">
                <a:solidFill>
                  <a:schemeClr val="bg1"/>
                </a:solidFill>
                <a:latin typeface="+mn-lt"/>
                <a:ea typeface="+mn-ea"/>
                <a:cs typeface="+mn-cs"/>
              </a:defRPr>
            </a:lvl5pPr>
          </a:lstStyle>
          <a:p>
            <a:pPr lvl="0"/>
            <a:r>
              <a:rPr lang="en-US" dirty="0"/>
              <a:t>Click to add text (max 3 lines)</a:t>
            </a:r>
          </a:p>
        </p:txBody>
      </p:sp>
      <p:sp>
        <p:nvSpPr>
          <p:cNvPr id="20" name="Text Placeholder 17"/>
          <p:cNvSpPr>
            <a:spLocks noGrp="1"/>
          </p:cNvSpPr>
          <p:nvPr>
            <p:ph type="body" sz="quarter" idx="16" hasCustomPrompt="1"/>
          </p:nvPr>
        </p:nvSpPr>
        <p:spPr>
          <a:xfrm>
            <a:off x="2031702" y="2939275"/>
            <a:ext cx="9322098" cy="823302"/>
          </a:xfrm>
        </p:spPr>
        <p:txBody>
          <a:bodyPr anchor="ctr" anchorCtr="0">
            <a:noAutofit/>
          </a:bodyPr>
          <a:lstStyle>
            <a:lvl1pPr marL="0" indent="0">
              <a:buNone/>
              <a:defRPr lang="en-US" sz="1800" b="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lang="en-US" sz="1400" b="1" kern="1200" dirty="0" smtClean="0">
                <a:solidFill>
                  <a:schemeClr val="bg1"/>
                </a:solidFill>
                <a:latin typeface="+mn-lt"/>
                <a:ea typeface="+mn-ea"/>
                <a:cs typeface="+mn-cs"/>
              </a:defRPr>
            </a:lvl2pPr>
            <a:lvl3pPr>
              <a:defRPr lang="en-US" sz="1400" b="1" kern="1200" dirty="0" smtClean="0">
                <a:solidFill>
                  <a:schemeClr val="bg1"/>
                </a:solidFill>
                <a:latin typeface="+mn-lt"/>
                <a:ea typeface="+mn-ea"/>
                <a:cs typeface="+mn-cs"/>
              </a:defRPr>
            </a:lvl3pPr>
            <a:lvl4pPr>
              <a:defRPr lang="en-US" sz="1400" b="1" kern="1200" dirty="0" smtClean="0">
                <a:solidFill>
                  <a:schemeClr val="bg1"/>
                </a:solidFill>
                <a:latin typeface="+mn-lt"/>
                <a:ea typeface="+mn-ea"/>
                <a:cs typeface="+mn-cs"/>
              </a:defRPr>
            </a:lvl4pPr>
            <a:lvl5pPr>
              <a:defRPr lang="en-US" sz="1400" b="1" kern="1200" dirty="0">
                <a:solidFill>
                  <a:schemeClr val="bg1"/>
                </a:solidFill>
                <a:latin typeface="+mn-lt"/>
                <a:ea typeface="+mn-ea"/>
                <a:cs typeface="+mn-cs"/>
              </a:defRPr>
            </a:lvl5pPr>
          </a:lstStyle>
          <a:p>
            <a:pPr lvl="0"/>
            <a:r>
              <a:rPr lang="en-US" dirty="0"/>
              <a:t>Click to add text (max 3 lines)</a:t>
            </a:r>
          </a:p>
        </p:txBody>
      </p:sp>
      <p:sp>
        <p:nvSpPr>
          <p:cNvPr id="21" name="Text Placeholder 17"/>
          <p:cNvSpPr>
            <a:spLocks noGrp="1"/>
          </p:cNvSpPr>
          <p:nvPr>
            <p:ph type="body" sz="quarter" idx="17" hasCustomPrompt="1"/>
          </p:nvPr>
        </p:nvSpPr>
        <p:spPr>
          <a:xfrm>
            <a:off x="2031702" y="4214241"/>
            <a:ext cx="9322098" cy="823302"/>
          </a:xfrm>
        </p:spPr>
        <p:txBody>
          <a:bodyPr anchor="ctr" anchorCtr="0">
            <a:noAutofit/>
          </a:bodyPr>
          <a:lstStyle>
            <a:lvl1pPr marL="0" indent="0">
              <a:buNone/>
              <a:defRPr lang="en-US" sz="1800" b="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lang="en-US" sz="1400" b="1" kern="1200" dirty="0" smtClean="0">
                <a:solidFill>
                  <a:schemeClr val="bg1"/>
                </a:solidFill>
                <a:latin typeface="+mn-lt"/>
                <a:ea typeface="+mn-ea"/>
                <a:cs typeface="+mn-cs"/>
              </a:defRPr>
            </a:lvl2pPr>
            <a:lvl3pPr>
              <a:defRPr lang="en-US" sz="1400" b="1" kern="1200" dirty="0" smtClean="0">
                <a:solidFill>
                  <a:schemeClr val="bg1"/>
                </a:solidFill>
                <a:latin typeface="+mn-lt"/>
                <a:ea typeface="+mn-ea"/>
                <a:cs typeface="+mn-cs"/>
              </a:defRPr>
            </a:lvl3pPr>
            <a:lvl4pPr>
              <a:defRPr lang="en-US" sz="1400" b="1" kern="1200" dirty="0" smtClean="0">
                <a:solidFill>
                  <a:schemeClr val="bg1"/>
                </a:solidFill>
                <a:latin typeface="+mn-lt"/>
                <a:ea typeface="+mn-ea"/>
                <a:cs typeface="+mn-cs"/>
              </a:defRPr>
            </a:lvl4pPr>
            <a:lvl5pPr>
              <a:defRPr lang="en-US" sz="1400" b="1" kern="1200" dirty="0">
                <a:solidFill>
                  <a:schemeClr val="bg1"/>
                </a:solidFill>
                <a:latin typeface="+mn-lt"/>
                <a:ea typeface="+mn-ea"/>
                <a:cs typeface="+mn-cs"/>
              </a:defRPr>
            </a:lvl5pPr>
          </a:lstStyle>
          <a:p>
            <a:pPr lvl="0"/>
            <a:r>
              <a:rPr lang="en-US" dirty="0"/>
              <a:t>Click to add text (max 3 lines)</a:t>
            </a:r>
          </a:p>
        </p:txBody>
      </p:sp>
      <p:sp>
        <p:nvSpPr>
          <p:cNvPr id="22"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3" name="Title 1"/>
          <p:cNvSpPr>
            <a:spLocks noGrp="1"/>
          </p:cNvSpPr>
          <p:nvPr>
            <p:ph type="title"/>
          </p:nvPr>
        </p:nvSpPr>
        <p:spPr>
          <a:xfrm>
            <a:off x="762000" y="274638"/>
            <a:ext cx="10820400" cy="944562"/>
          </a:xfrm>
        </p:spPr>
        <p:txBody>
          <a:bodyPr/>
          <a:lstStyle/>
          <a:p>
            <a:r>
              <a:rPr lang="en-US"/>
              <a:t>Click to edit Master title style</a:t>
            </a:r>
            <a:endParaRPr lang="en-US" dirty="0"/>
          </a:p>
        </p:txBody>
      </p:sp>
    </p:spTree>
    <p:extLst>
      <p:ext uri="{BB962C8B-B14F-4D97-AF65-F5344CB8AC3E}">
        <p14:creationId xmlns:p14="http://schemas.microsoft.com/office/powerpoint/2010/main" val="33191773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theme" Target="../theme/theme2.xml"/><Relationship Id="rId9" Type="http://schemas.openxmlformats.org/officeDocument/2006/relationships/image" Target="../media/image1.pn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1019875" y="6498005"/>
            <a:ext cx="1172125"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11019875" y="6498005"/>
            <a:ext cx="1172125"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12018235" y="6498005"/>
            <a:ext cx="173765"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12018235" y="6498005"/>
            <a:ext cx="173765"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762000" y="274637"/>
            <a:ext cx="10820400" cy="9381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561701"/>
            <a:ext cx="108204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153400" y="6477000"/>
            <a:ext cx="2590800" cy="318831"/>
          </a:xfrm>
          <a:prstGeom prst="rect">
            <a:avLst/>
          </a:prstGeom>
        </p:spPr>
        <p:txBody>
          <a:bodyPr vert="horz" lIns="91440" tIns="45720" rIns="91440" bIns="45720" rtlCol="0" anchor="ctr"/>
          <a:lstStyle>
            <a:lvl1pPr algn="r">
              <a:defRPr sz="800">
                <a:solidFill>
                  <a:schemeClr val="bg1">
                    <a:lumMod val="75000"/>
                  </a:schemeClr>
                </a:solidFill>
              </a:defRPr>
            </a:lvl1pPr>
          </a:lstStyle>
          <a:p>
            <a:r>
              <a:rPr lang="en-US"/>
              <a:t>© IDC</a:t>
            </a:r>
            <a:endParaRPr lang="en-US" dirty="0"/>
          </a:p>
        </p:txBody>
      </p:sp>
      <p:sp>
        <p:nvSpPr>
          <p:cNvPr id="6" name="Slide Number Placeholder 5"/>
          <p:cNvSpPr>
            <a:spLocks noGrp="1"/>
          </p:cNvSpPr>
          <p:nvPr>
            <p:ph type="sldNum" sz="quarter" idx="4"/>
          </p:nvPr>
        </p:nvSpPr>
        <p:spPr>
          <a:xfrm>
            <a:off x="8737600" y="6430706"/>
            <a:ext cx="2844800" cy="365125"/>
          </a:xfrm>
          <a:prstGeom prst="rect">
            <a:avLst/>
          </a:prstGeom>
        </p:spPr>
        <p:txBody>
          <a:bodyPr vert="horz" lIns="91440" tIns="45720" rIns="91440" bIns="45720" rtlCol="0" anchor="ctr"/>
          <a:lstStyle>
            <a:lvl1pPr algn="r">
              <a:defRPr sz="1000">
                <a:solidFill>
                  <a:srgbClr val="FFFFFF"/>
                </a:solidFill>
              </a:defRPr>
            </a:lvl1pPr>
          </a:lstStyle>
          <a:p>
            <a:fld id="{30879362-658A-E344-B7E9-F19991414F7F}" type="slidenum">
              <a:rPr lang="en-US" smtClean="0"/>
              <a:pPr/>
              <a:t>‹#›</a:t>
            </a:fld>
            <a:endParaRPr lang="en-US"/>
          </a:p>
        </p:txBody>
      </p:sp>
      <p:pic>
        <p:nvPicPr>
          <p:cNvPr id="13" name="Picture 12"/>
          <p:cNvPicPr>
            <a:picLocks noChangeAspect="1"/>
          </p:cNvPicPr>
          <p:nvPr userDrawn="1"/>
        </p:nvPicPr>
        <p:blipFill>
          <a:blip r:embed="rId18"/>
          <a:stretch>
            <a:fillRect/>
          </a:stretch>
        </p:blipFill>
        <p:spPr>
          <a:xfrm>
            <a:off x="226408" y="6410610"/>
            <a:ext cx="1891435" cy="363951"/>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27" r:id="rId3"/>
    <p:sldLayoutId id="2147483715" r:id="rId4"/>
    <p:sldLayoutId id="2147483725" r:id="rId5"/>
    <p:sldLayoutId id="2147483716" r:id="rId6"/>
    <p:sldLayoutId id="2147483717" r:id="rId7"/>
    <p:sldLayoutId id="2147483718" r:id="rId8"/>
    <p:sldLayoutId id="2147483726" r:id="rId9"/>
    <p:sldLayoutId id="2147483719" r:id="rId10"/>
    <p:sldLayoutId id="2147483720" r:id="rId11"/>
    <p:sldLayoutId id="2147483721" r:id="rId12"/>
    <p:sldLayoutId id="2147483722" r:id="rId13"/>
    <p:sldLayoutId id="2147483723" r:id="rId14"/>
    <p:sldLayoutId id="2147483724" r:id="rId15"/>
    <p:sldLayoutId id="2147483730" r:id="rId16"/>
  </p:sldLayoutIdLst>
  <p:hf hdr="0" dt="0"/>
  <p:txStyles>
    <p:titleStyle>
      <a:lvl1pPr algn="l" defTabSz="457200" rtl="0" eaLnBrk="1" latinLnBrk="0" hangingPunct="1">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457200" rtl="0" eaLnBrk="1" latinLnBrk="0" hangingPunct="1">
        <a:spcBef>
          <a:spcPct val="20000"/>
        </a:spcBef>
        <a:buClr>
          <a:schemeClr val="tx2"/>
        </a:buClr>
        <a:buFont typeface="Wingdings" charset="2"/>
        <a:buChar char="§"/>
        <a:defRPr lang="en-US" sz="28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Clr>
          <a:schemeClr val="bg2"/>
        </a:buClr>
        <a:buFont typeface="Arial"/>
        <a:buChar char="•"/>
        <a:defRPr lang="en-US" sz="20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Clr>
          <a:schemeClr val="bg2"/>
        </a:buClr>
        <a:buSzPct val="74000"/>
        <a:buFont typeface="Wingdings" charset="2"/>
        <a:buChar char="§"/>
        <a:defRPr lang="en-US" sz="18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Clr>
          <a:schemeClr val="bg2"/>
        </a:buClr>
        <a:buFont typeface="Arial"/>
        <a:buChar char="–"/>
        <a:defRPr lang="en-US" sz="16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Clr>
          <a:schemeClr val="bg2"/>
        </a:buClr>
        <a:buFont typeface="Arial"/>
        <a:buChar char="»"/>
        <a:defRPr lang="en-US" sz="16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4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1019875" y="6498005"/>
            <a:ext cx="1172125"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8" name="Rectangle 7"/>
          <p:cNvSpPr/>
          <p:nvPr/>
        </p:nvSpPr>
        <p:spPr>
          <a:xfrm>
            <a:off x="11019875" y="6498005"/>
            <a:ext cx="1172125"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Rectangle 8"/>
          <p:cNvSpPr/>
          <p:nvPr/>
        </p:nvSpPr>
        <p:spPr>
          <a:xfrm>
            <a:off x="12018235" y="6498005"/>
            <a:ext cx="173765"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12" name="Rectangle 11"/>
          <p:cNvSpPr/>
          <p:nvPr/>
        </p:nvSpPr>
        <p:spPr>
          <a:xfrm>
            <a:off x="12018235" y="6498005"/>
            <a:ext cx="173765"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Placeholder 1"/>
          <p:cNvSpPr>
            <a:spLocks noGrp="1"/>
          </p:cNvSpPr>
          <p:nvPr>
            <p:ph type="title"/>
          </p:nvPr>
        </p:nvSpPr>
        <p:spPr>
          <a:xfrm>
            <a:off x="762000" y="274637"/>
            <a:ext cx="10820400" cy="9381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2000" y="1561701"/>
            <a:ext cx="108204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153400" y="6477000"/>
            <a:ext cx="2590800" cy="318831"/>
          </a:xfrm>
          <a:prstGeom prst="rect">
            <a:avLst/>
          </a:prstGeom>
        </p:spPr>
        <p:txBody>
          <a:bodyPr vert="horz" lIns="91440" tIns="45720" rIns="91440" bIns="45720" rtlCol="0" anchor="ctr"/>
          <a:lstStyle>
            <a:lvl1pPr algn="r">
              <a:defRPr sz="800">
                <a:solidFill>
                  <a:schemeClr val="bg1">
                    <a:lumMod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Open Sans"/>
                <a:ea typeface="+mn-ea"/>
                <a:cs typeface="+mn-cs"/>
              </a:rPr>
              <a:t>© IDC</a:t>
            </a:r>
            <a:endParaRPr kumimoji="0" lang="en-US" sz="800" b="0" i="0" u="none" strike="noStrike" kern="1200" cap="none" spc="0" normalizeH="0" baseline="0" noProof="0" dirty="0">
              <a:ln>
                <a:noFill/>
              </a:ln>
              <a:solidFill>
                <a:prstClr val="white">
                  <a:lumMod val="75000"/>
                </a:prstClr>
              </a:solidFill>
              <a:effectLst/>
              <a:uLnTx/>
              <a:uFillTx/>
              <a:latin typeface="Open Sans"/>
              <a:ea typeface="+mn-ea"/>
              <a:cs typeface="+mn-cs"/>
            </a:endParaRPr>
          </a:p>
        </p:txBody>
      </p:sp>
      <p:sp>
        <p:nvSpPr>
          <p:cNvPr id="6" name="Slide Number Placeholder 5"/>
          <p:cNvSpPr>
            <a:spLocks noGrp="1"/>
          </p:cNvSpPr>
          <p:nvPr>
            <p:ph type="sldNum" sz="quarter" idx="4"/>
          </p:nvPr>
        </p:nvSpPr>
        <p:spPr>
          <a:xfrm>
            <a:off x="8737600" y="6430706"/>
            <a:ext cx="2844800" cy="365125"/>
          </a:xfrm>
          <a:prstGeom prst="rect">
            <a:avLst/>
          </a:prstGeom>
        </p:spPr>
        <p:txBody>
          <a:bodyPr vert="horz" lIns="91440" tIns="45720" rIns="91440" bIns="45720" rtlCol="0" anchor="ctr"/>
          <a:lstStyle>
            <a:lvl1pPr algn="r">
              <a:defRPr sz="1000">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0879362-658A-E344-B7E9-F19991414F7F}" type="slidenum">
              <a:rPr kumimoji="0" lang="en-US" sz="1000" b="0" i="0" u="none" strike="noStrike" kern="1200" cap="none" spc="0" normalizeH="0" baseline="0" noProof="0" smtClean="0">
                <a:ln>
                  <a:noFill/>
                </a:ln>
                <a:solidFill>
                  <a:srgbClr val="FFFFFF"/>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Open Sans"/>
              <a:ea typeface="+mn-ea"/>
              <a:cs typeface="+mn-cs"/>
            </a:endParaRPr>
          </a:p>
        </p:txBody>
      </p:sp>
      <p:pic>
        <p:nvPicPr>
          <p:cNvPr id="11" name="Picture 10"/>
          <p:cNvPicPr>
            <a:picLocks noChangeAspect="1"/>
          </p:cNvPicPr>
          <p:nvPr userDrawn="1"/>
        </p:nvPicPr>
        <p:blipFill>
          <a:blip r:embed="rId9"/>
          <a:stretch>
            <a:fillRect/>
          </a:stretch>
        </p:blipFill>
        <p:spPr>
          <a:xfrm>
            <a:off x="226408" y="6410610"/>
            <a:ext cx="1891435" cy="363951"/>
          </a:xfrm>
          <a:prstGeom prst="rect">
            <a:avLst/>
          </a:prstGeom>
        </p:spPr>
      </p:pic>
    </p:spTree>
    <p:extLst>
      <p:ext uri="{BB962C8B-B14F-4D97-AF65-F5344CB8AC3E}">
        <p14:creationId xmlns:p14="http://schemas.microsoft.com/office/powerpoint/2010/main" val="2951967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hf hdr="0" dt="0"/>
  <p:txStyles>
    <p:titleStyle>
      <a:lvl1pPr algn="l" defTabSz="457200" rtl="0" eaLnBrk="1" latinLnBrk="0" hangingPunct="1">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457200" rtl="0" eaLnBrk="1" latinLnBrk="0" hangingPunct="1">
        <a:spcBef>
          <a:spcPct val="20000"/>
        </a:spcBef>
        <a:buClr>
          <a:schemeClr val="tx2"/>
        </a:buClr>
        <a:buFont typeface="Wingdings" charset="2"/>
        <a:buChar char="§"/>
        <a:defRPr lang="en-US" sz="28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Clr>
          <a:schemeClr val="bg2"/>
        </a:buClr>
        <a:buFont typeface="Arial"/>
        <a:buChar char="•"/>
        <a:defRPr lang="en-US" sz="20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Clr>
          <a:schemeClr val="bg2"/>
        </a:buClr>
        <a:buSzPct val="74000"/>
        <a:buFont typeface="Wingdings" charset="2"/>
        <a:buChar char="§"/>
        <a:defRPr lang="en-US" sz="18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Clr>
          <a:schemeClr val="bg2"/>
        </a:buClr>
        <a:buFont typeface="Arial"/>
        <a:buChar char="–"/>
        <a:defRPr lang="en-US" sz="16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Clr>
          <a:schemeClr val="bg2"/>
        </a:buClr>
        <a:buFont typeface="Arial"/>
        <a:buChar char="»"/>
        <a:defRPr lang="en-US" sz="16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4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6.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0.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1.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2.png"/><Relationship Id="rId5" Type="http://schemas.openxmlformats.org/officeDocument/2006/relationships/image" Target="../media/image34.png"/><Relationship Id="rId6"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3.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24.png"/><Relationship Id="rId5" Type="http://schemas.openxmlformats.org/officeDocument/2006/relationships/image" Target="../media/image46.png"/><Relationship Id="rId6" Type="http://schemas.openxmlformats.org/officeDocument/2006/relationships/image" Target="../media/image33.png"/><Relationship Id="rId7" Type="http://schemas.openxmlformats.org/officeDocument/2006/relationships/image" Target="../media/image35.png"/><Relationship Id="rId8" Type="http://schemas.openxmlformats.org/officeDocument/2006/relationships/image" Target="../media/image47.png"/><Relationship Id="rId9" Type="http://schemas.openxmlformats.org/officeDocument/2006/relationships/image" Target="../media/image34.png"/><Relationship Id="rId10" Type="http://schemas.openxmlformats.org/officeDocument/2006/relationships/image" Target="../media/image39.png"/></Relationships>
</file>

<file path=ppt/slides/_rels/slide16.xml.rels><?xml version="1.0" encoding="UTF-8" standalone="yes"?>
<Relationships xmlns="http://schemas.openxmlformats.org/package/2006/relationships"><Relationship Id="rId9" Type="http://schemas.openxmlformats.org/officeDocument/2006/relationships/image" Target="../media/image33.png"/><Relationship Id="rId20" Type="http://schemas.openxmlformats.org/officeDocument/2006/relationships/image" Target="../media/image62.png"/><Relationship Id="rId21" Type="http://schemas.openxmlformats.org/officeDocument/2006/relationships/image" Target="../media/image63.jpeg"/><Relationship Id="rId22" Type="http://schemas.openxmlformats.org/officeDocument/2006/relationships/image" Target="../media/image64.jpeg"/><Relationship Id="rId23" Type="http://schemas.openxmlformats.org/officeDocument/2006/relationships/image" Target="../media/image65.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image" Target="../media/image55.png"/><Relationship Id="rId13" Type="http://schemas.openxmlformats.org/officeDocument/2006/relationships/image" Target="../media/image56.png"/><Relationship Id="rId14" Type="http://schemas.microsoft.com/office/2007/relationships/hdphoto" Target="../media/hdphoto1.wdp"/><Relationship Id="rId15" Type="http://schemas.openxmlformats.org/officeDocument/2006/relationships/image" Target="../media/image57.png"/><Relationship Id="rId16" Type="http://schemas.openxmlformats.org/officeDocument/2006/relationships/image" Target="../media/image58.png"/><Relationship Id="rId17" Type="http://schemas.openxmlformats.org/officeDocument/2006/relationships/image" Target="../media/image59.png"/><Relationship Id="rId18" Type="http://schemas.openxmlformats.org/officeDocument/2006/relationships/image" Target="../media/image60.png"/><Relationship Id="rId19" Type="http://schemas.openxmlformats.org/officeDocument/2006/relationships/image" Target="../media/image61.png"/><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8.png"/><Relationship Id="rId4" Type="http://schemas.openxmlformats.org/officeDocument/2006/relationships/image" Target="../media/image24.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s>
</file>

<file path=ppt/slides/_rels/slide17.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72.png"/><Relationship Id="rId13" Type="http://schemas.openxmlformats.org/officeDocument/2006/relationships/image" Target="../media/image34.png"/><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24.png"/><Relationship Id="rId7" Type="http://schemas.openxmlformats.org/officeDocument/2006/relationships/image" Target="../media/image49.png"/><Relationship Id="rId8" Type="http://schemas.openxmlformats.org/officeDocument/2006/relationships/image" Target="../media/image69.png"/><Relationship Id="rId9" Type="http://schemas.openxmlformats.org/officeDocument/2006/relationships/image" Target="../media/image70.png"/><Relationship Id="rId10" Type="http://schemas.openxmlformats.org/officeDocument/2006/relationships/image" Target="../media/image71.png"/></Relationships>
</file>

<file path=ppt/slides/_rels/slide18.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78.png"/><Relationship Id="rId13" Type="http://schemas.openxmlformats.org/officeDocument/2006/relationships/image" Target="../media/image79.png"/><Relationship Id="rId14" Type="http://schemas.openxmlformats.org/officeDocument/2006/relationships/image" Target="../media/image80.png"/><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6.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24.png"/><Relationship Id="rId7" Type="http://schemas.openxmlformats.org/officeDocument/2006/relationships/image" Target="../media/image49.png"/><Relationship Id="rId8" Type="http://schemas.openxmlformats.org/officeDocument/2006/relationships/image" Target="../media/image75.png"/><Relationship Id="rId9" Type="http://schemas.openxmlformats.org/officeDocument/2006/relationships/image" Target="../media/image76.jpeg"/><Relationship Id="rId10" Type="http://schemas.openxmlformats.org/officeDocument/2006/relationships/image" Target="../media/image7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s://www.forbes.com/sites/marccompeau/2011/10/03/nine-ways-to-build-customer-loyalty/" TargetMode="External"/><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8.xml"/><Relationship Id="rId2" Type="http://schemas.openxmlformats.org/officeDocument/2006/relationships/image" Target="../media/image2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png"/><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8.xml"/><Relationship Id="rId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4" descr="http://upload.wikimedia.org/wikipedia/en/2/29/HP_New_Logo_2D.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Helvetica Light"/>
            </a:endParaRPr>
          </a:p>
        </p:txBody>
      </p:sp>
      <p:sp>
        <p:nvSpPr>
          <p:cNvPr id="8198" name="AutoShape 6" descr="http://upload.wikimedia.org/wikipedia/en/2/29/HP_New_Logo_2D.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Helvetica Light"/>
            </a:endParaRPr>
          </a:p>
        </p:txBody>
      </p:sp>
      <p:sp>
        <p:nvSpPr>
          <p:cNvPr id="7" name="Title 6"/>
          <p:cNvSpPr>
            <a:spLocks noGrp="1"/>
          </p:cNvSpPr>
          <p:nvPr>
            <p:ph type="ctrTitle"/>
          </p:nvPr>
        </p:nvSpPr>
        <p:spPr/>
        <p:txBody>
          <a:bodyPr/>
          <a:lstStyle/>
          <a:p>
            <a:r>
              <a:rPr lang="en-US" b="1" dirty="0"/>
              <a:t>IDC LA Custom Solutions: </a:t>
            </a:r>
            <a:br>
              <a:rPr lang="en-US" b="1" dirty="0"/>
            </a:br>
            <a:r>
              <a:rPr lang="en-US" b="1" dirty="0"/>
              <a:t>Integrated Marketing Programs (IMP)</a:t>
            </a:r>
            <a:endParaRPr lang="en-US" dirty="0">
              <a:solidFill>
                <a:srgbClr val="2B4D81"/>
              </a:solidFill>
            </a:endParaRPr>
          </a:p>
        </p:txBody>
      </p:sp>
      <p:sp>
        <p:nvSpPr>
          <p:cNvPr id="8" name="Subtitle 7"/>
          <p:cNvSpPr>
            <a:spLocks noGrp="1"/>
          </p:cNvSpPr>
          <p:nvPr>
            <p:ph type="subTitle" idx="1"/>
          </p:nvPr>
        </p:nvSpPr>
        <p:spPr/>
        <p:txBody>
          <a:bodyPr>
            <a:normAutofit/>
          </a:bodyPr>
          <a:lstStyle/>
          <a:p>
            <a:r>
              <a:rPr lang="en-US" dirty="0">
                <a:latin typeface="+mj-lt"/>
              </a:rPr>
              <a:t>Value Proposition</a:t>
            </a:r>
            <a:endParaRPr lang="en-US" sz="400" dirty="0">
              <a:latin typeface="+mj-lt"/>
            </a:endParaRPr>
          </a:p>
        </p:txBody>
      </p:sp>
    </p:spTree>
    <p:extLst>
      <p:ext uri="{BB962C8B-B14F-4D97-AF65-F5344CB8AC3E}">
        <p14:creationId xmlns:p14="http://schemas.microsoft.com/office/powerpoint/2010/main" val="425556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A55DDC-E189-4F4C-8BC7-1B5F70AC72BB}"/>
              </a:ext>
            </a:extLst>
          </p:cNvPr>
          <p:cNvSpPr>
            <a:spLocks noGrp="1"/>
          </p:cNvSpPr>
          <p:nvPr>
            <p:ph type="sldNum" sz="quarter" idx="12"/>
          </p:nvPr>
        </p:nvSpPr>
        <p:spPr/>
        <p:txBody>
          <a:bodyPr/>
          <a:lstStyle/>
          <a:p>
            <a:fld id="{30879362-658A-E344-B7E9-F19991414F7F}" type="slidenum">
              <a:rPr lang="en-US" smtClean="0"/>
              <a:pPr/>
              <a:t>10</a:t>
            </a:fld>
            <a:endParaRPr lang="en-US"/>
          </a:p>
        </p:txBody>
      </p:sp>
      <p:sp>
        <p:nvSpPr>
          <p:cNvPr id="4" name="Footer Placeholder 3">
            <a:extLst>
              <a:ext uri="{FF2B5EF4-FFF2-40B4-BE49-F238E27FC236}">
                <a16:creationId xmlns="" xmlns:a16="http://schemas.microsoft.com/office/drawing/2014/main" id="{4E6C4055-FD9D-4AB8-90B2-0CBF91B23FC4}"/>
              </a:ext>
            </a:extLst>
          </p:cNvPr>
          <p:cNvSpPr>
            <a:spLocks noGrp="1"/>
          </p:cNvSpPr>
          <p:nvPr>
            <p:ph type="ftr" sz="quarter" idx="11"/>
          </p:nvPr>
        </p:nvSpPr>
        <p:spPr/>
        <p:txBody>
          <a:bodyPr/>
          <a:lstStyle/>
          <a:p>
            <a:pPr algn="r"/>
            <a:r>
              <a:rPr lang="en-US"/>
              <a:t>© IDC</a:t>
            </a:r>
            <a:endParaRPr lang="en-US" dirty="0"/>
          </a:p>
        </p:txBody>
      </p:sp>
      <p:grpSp>
        <p:nvGrpSpPr>
          <p:cNvPr id="22" name="Group 21">
            <a:extLst>
              <a:ext uri="{FF2B5EF4-FFF2-40B4-BE49-F238E27FC236}">
                <a16:creationId xmlns="" xmlns:a16="http://schemas.microsoft.com/office/drawing/2014/main" id="{C60488C4-5D9A-4B2C-BFEA-AF95513A3449}"/>
              </a:ext>
            </a:extLst>
          </p:cNvPr>
          <p:cNvGrpSpPr/>
          <p:nvPr/>
        </p:nvGrpSpPr>
        <p:grpSpPr>
          <a:xfrm>
            <a:off x="9073007" y="116632"/>
            <a:ext cx="2999657" cy="1445980"/>
            <a:chOff x="9264352" y="260648"/>
            <a:chExt cx="2999657" cy="1445980"/>
          </a:xfrm>
        </p:grpSpPr>
        <p:grpSp>
          <p:nvGrpSpPr>
            <p:cNvPr id="23" name="Group 22">
              <a:extLst>
                <a:ext uri="{FF2B5EF4-FFF2-40B4-BE49-F238E27FC236}">
                  <a16:creationId xmlns="" xmlns:a16="http://schemas.microsoft.com/office/drawing/2014/main" id="{A3454462-5A54-419A-9FE0-9C3AF642400A}"/>
                </a:ext>
              </a:extLst>
            </p:cNvPr>
            <p:cNvGrpSpPr/>
            <p:nvPr/>
          </p:nvGrpSpPr>
          <p:grpSpPr>
            <a:xfrm>
              <a:off x="9354513" y="542859"/>
              <a:ext cx="2678154" cy="1163769"/>
              <a:chOff x="1116711" y="1442509"/>
              <a:chExt cx="6910580" cy="4139031"/>
            </a:xfrm>
          </p:grpSpPr>
          <p:grpSp>
            <p:nvGrpSpPr>
              <p:cNvPr id="25" name="Group 24">
                <a:extLst>
                  <a:ext uri="{FF2B5EF4-FFF2-40B4-BE49-F238E27FC236}">
                    <a16:creationId xmlns="" xmlns:a16="http://schemas.microsoft.com/office/drawing/2014/main" id="{3D2A1B91-5383-4E8A-AD6A-5481DE178A87}"/>
                  </a:ext>
                </a:extLst>
              </p:cNvPr>
              <p:cNvGrpSpPr/>
              <p:nvPr/>
            </p:nvGrpSpPr>
            <p:grpSpPr>
              <a:xfrm>
                <a:off x="1116711" y="1442509"/>
                <a:ext cx="6910580" cy="3109761"/>
                <a:chOff x="1828800" y="1398777"/>
                <a:chExt cx="5486400" cy="2468880"/>
              </a:xfrm>
            </p:grpSpPr>
            <p:pic>
              <p:nvPicPr>
                <p:cNvPr id="30" name="Picture 29" descr="Untitled-1.png">
                  <a:extLst>
                    <a:ext uri="{FF2B5EF4-FFF2-40B4-BE49-F238E27FC236}">
                      <a16:creationId xmlns="" xmlns:a16="http://schemas.microsoft.com/office/drawing/2014/main" id="{6BD60040-1CF6-49D1-AC66-21BDD28AE772}"/>
                    </a:ext>
                  </a:extLst>
                </p:cNvPr>
                <p:cNvPicPr>
                  <a:picLocks/>
                </p:cNvPicPr>
                <p:nvPr/>
              </p:nvPicPr>
              <p:blipFill>
                <a:blip r:embed="rId2" cstate="print"/>
                <a:stretch>
                  <a:fillRect/>
                </a:stretch>
              </p:blipFill>
              <p:spPr>
                <a:xfrm>
                  <a:off x="1828800" y="1398777"/>
                  <a:ext cx="5486400" cy="2468880"/>
                </a:xfrm>
                <a:prstGeom prst="rect">
                  <a:avLst/>
                </a:prstGeom>
              </p:spPr>
            </p:pic>
            <p:grpSp>
              <p:nvGrpSpPr>
                <p:cNvPr id="31" name="Group 30">
                  <a:extLst>
                    <a:ext uri="{FF2B5EF4-FFF2-40B4-BE49-F238E27FC236}">
                      <a16:creationId xmlns="" xmlns:a16="http://schemas.microsoft.com/office/drawing/2014/main" id="{A3270FAE-C4FE-4DB9-8E8C-84AA379C473C}"/>
                    </a:ext>
                  </a:extLst>
                </p:cNvPr>
                <p:cNvGrpSpPr/>
                <p:nvPr/>
              </p:nvGrpSpPr>
              <p:grpSpPr>
                <a:xfrm>
                  <a:off x="2117158" y="1817946"/>
                  <a:ext cx="4896503" cy="2029659"/>
                  <a:chOff x="2117158" y="1817946"/>
                  <a:chExt cx="4896503" cy="2029659"/>
                </a:xfrm>
              </p:grpSpPr>
              <p:sp>
                <p:nvSpPr>
                  <p:cNvPr id="32" name="Rectangle 31">
                    <a:extLst>
                      <a:ext uri="{FF2B5EF4-FFF2-40B4-BE49-F238E27FC236}">
                        <a16:creationId xmlns="" xmlns:a16="http://schemas.microsoft.com/office/drawing/2014/main" id="{91AF6BD7-6FE8-4A49-8134-581267230C17}"/>
                      </a:ext>
                    </a:extLst>
                  </p:cNvPr>
                  <p:cNvSpPr/>
                  <p:nvPr/>
                </p:nvSpPr>
                <p:spPr>
                  <a:xfrm rot="18329991">
                    <a:off x="2274633" y="1910074"/>
                    <a:ext cx="1780056" cy="2095006"/>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E</a:t>
                    </a:r>
                    <a:r>
                      <a:rPr lang="en-US" sz="1000" b="1" dirty="0">
                        <a:ln>
                          <a:solidFill>
                            <a:schemeClr val="tx1"/>
                          </a:solidFill>
                        </a:ln>
                      </a:rPr>
                      <a:t> v a l u a t e</a:t>
                    </a:r>
                  </a:p>
                </p:txBody>
              </p:sp>
              <p:sp>
                <p:nvSpPr>
                  <p:cNvPr id="33" name="Rectangle 32">
                    <a:extLst>
                      <a:ext uri="{FF2B5EF4-FFF2-40B4-BE49-F238E27FC236}">
                        <a16:creationId xmlns="" xmlns:a16="http://schemas.microsoft.com/office/drawing/2014/main" id="{9FD5AFED-8F8D-4D91-8CBA-EB25204825DE}"/>
                      </a:ext>
                    </a:extLst>
                  </p:cNvPr>
                  <p:cNvSpPr/>
                  <p:nvPr/>
                </p:nvSpPr>
                <p:spPr>
                  <a:xfrm rot="4270456">
                    <a:off x="5167129" y="1775761"/>
                    <a:ext cx="1780057" cy="1864428"/>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R</a:t>
                    </a:r>
                    <a:r>
                      <a:rPr lang="en-US" sz="1000" b="1" dirty="0">
                        <a:ln>
                          <a:solidFill>
                            <a:schemeClr val="tx1"/>
                          </a:solidFill>
                        </a:ln>
                      </a:rPr>
                      <a:t> e n e w</a:t>
                    </a:r>
                  </a:p>
                </p:txBody>
              </p:sp>
              <p:sp>
                <p:nvSpPr>
                  <p:cNvPr id="34" name="Rectangle 33">
                    <a:extLst>
                      <a:ext uri="{FF2B5EF4-FFF2-40B4-BE49-F238E27FC236}">
                        <a16:creationId xmlns="" xmlns:a16="http://schemas.microsoft.com/office/drawing/2014/main" id="{784CD45F-1B76-4091-BD06-403D0DA489E1}"/>
                      </a:ext>
                    </a:extLst>
                  </p:cNvPr>
                  <p:cNvSpPr/>
                  <p:nvPr/>
                </p:nvSpPr>
                <p:spPr>
                  <a:xfrm rot="20269450">
                    <a:off x="2398178" y="2343951"/>
                    <a:ext cx="2062783" cy="1122759"/>
                  </a:xfrm>
                  <a:prstGeom prst="rect">
                    <a:avLst/>
                  </a:prstGeom>
                  <a:noFill/>
                </p:spPr>
                <p:txBody>
                  <a:bodyPr spcFirstLastPara="1" wrap="none" lIns="91440" tIns="45720" rIns="91440" bIns="45720" numCol="1">
                    <a:prstTxWarp prst="textArchDown">
                      <a:avLst>
                        <a:gd name="adj" fmla="val 20769590"/>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E</a:t>
                    </a:r>
                    <a:r>
                      <a:rPr lang="en-US" sz="1000" b="1" dirty="0">
                        <a:ln>
                          <a:solidFill>
                            <a:schemeClr val="bg1"/>
                          </a:solidFill>
                        </a:ln>
                        <a:solidFill>
                          <a:schemeClr val="bg1"/>
                        </a:solidFill>
                      </a:rPr>
                      <a:t> x p l o r e</a:t>
                    </a:r>
                  </a:p>
                </p:txBody>
              </p:sp>
              <p:sp>
                <p:nvSpPr>
                  <p:cNvPr id="35" name="Rectangle 34">
                    <a:extLst>
                      <a:ext uri="{FF2B5EF4-FFF2-40B4-BE49-F238E27FC236}">
                        <a16:creationId xmlns="" xmlns:a16="http://schemas.microsoft.com/office/drawing/2014/main" id="{DBD2CAD2-0C36-46C4-9665-FAC17C03E59E}"/>
                      </a:ext>
                    </a:extLst>
                  </p:cNvPr>
                  <p:cNvSpPr/>
                  <p:nvPr/>
                </p:nvSpPr>
                <p:spPr>
                  <a:xfrm rot="19733318">
                    <a:off x="4520461" y="1966475"/>
                    <a:ext cx="2022804" cy="640473"/>
                  </a:xfrm>
                  <a:prstGeom prst="rect">
                    <a:avLst/>
                  </a:prstGeom>
                  <a:noFill/>
                </p:spPr>
                <p:txBody>
                  <a:bodyPr spcFirstLastPara="1" wrap="none" lIns="91440" tIns="45720" rIns="91440" bIns="45720" numCol="1">
                    <a:prstTxWarp prst="textArchUp">
                      <a:avLst>
                        <a:gd name="adj" fmla="val 11950206"/>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A</a:t>
                    </a:r>
                    <a:r>
                      <a:rPr lang="en-US" sz="1000" b="1" dirty="0">
                        <a:ln>
                          <a:solidFill>
                            <a:schemeClr val="bg1"/>
                          </a:solidFill>
                        </a:ln>
                        <a:solidFill>
                          <a:schemeClr val="bg1"/>
                        </a:solidFill>
                      </a:rPr>
                      <a:t>dvocate</a:t>
                    </a:r>
                  </a:p>
                </p:txBody>
              </p:sp>
              <p:sp>
                <p:nvSpPr>
                  <p:cNvPr id="36" name="Rectangle 35">
                    <a:extLst>
                      <a:ext uri="{FF2B5EF4-FFF2-40B4-BE49-F238E27FC236}">
                        <a16:creationId xmlns="" xmlns:a16="http://schemas.microsoft.com/office/drawing/2014/main" id="{902E86A1-3523-4056-9D52-E4B7FB4AE09E}"/>
                      </a:ext>
                    </a:extLst>
                  </p:cNvPr>
                  <p:cNvSpPr/>
                  <p:nvPr/>
                </p:nvSpPr>
                <p:spPr>
                  <a:xfrm rot="2454120">
                    <a:off x="3553572" y="2171505"/>
                    <a:ext cx="1586767" cy="69523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P</a:t>
                    </a:r>
                    <a:r>
                      <a:rPr lang="en-US" sz="1000" b="1" dirty="0">
                        <a:ln>
                          <a:solidFill>
                            <a:schemeClr val="bg1"/>
                          </a:solidFill>
                        </a:ln>
                        <a:solidFill>
                          <a:schemeClr val="bg1"/>
                        </a:solidFill>
                      </a:rPr>
                      <a:t>urchase</a:t>
                    </a:r>
                  </a:p>
                </p:txBody>
              </p:sp>
              <p:sp>
                <p:nvSpPr>
                  <p:cNvPr id="37" name="Rectangle 36">
                    <a:extLst>
                      <a:ext uri="{FF2B5EF4-FFF2-40B4-BE49-F238E27FC236}">
                        <a16:creationId xmlns="" xmlns:a16="http://schemas.microsoft.com/office/drawing/2014/main" id="{AA412102-2077-45A7-B4A7-3DF1EB236DCC}"/>
                      </a:ext>
                    </a:extLst>
                  </p:cNvPr>
                  <p:cNvSpPr/>
                  <p:nvPr/>
                </p:nvSpPr>
                <p:spPr>
                  <a:xfrm rot="321734">
                    <a:off x="4950878" y="2391577"/>
                    <a:ext cx="2062783" cy="1122759"/>
                  </a:xfrm>
                  <a:prstGeom prst="rect">
                    <a:avLst/>
                  </a:prstGeom>
                  <a:noFill/>
                </p:spPr>
                <p:txBody>
                  <a:bodyPr spcFirstLastPara="1" wrap="none" lIns="91440" tIns="45720" rIns="91440" bIns="45720" numCol="1">
                    <a:prstTxWarp prst="textArchDown">
                      <a:avLst>
                        <a:gd name="adj" fmla="val 20802952"/>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E</a:t>
                    </a:r>
                    <a:r>
                      <a:rPr lang="en-US" sz="1000" b="1" dirty="0">
                        <a:ln>
                          <a:solidFill>
                            <a:schemeClr val="tx1"/>
                          </a:solidFill>
                        </a:ln>
                      </a:rPr>
                      <a:t> x p a n d</a:t>
                    </a:r>
                  </a:p>
                </p:txBody>
              </p:sp>
            </p:grpSp>
          </p:grpSp>
          <p:pic>
            <p:nvPicPr>
              <p:cNvPr id="26" name="Picture 2">
                <a:extLst>
                  <a:ext uri="{FF2B5EF4-FFF2-40B4-BE49-F238E27FC236}">
                    <a16:creationId xmlns="" xmlns:a16="http://schemas.microsoft.com/office/drawing/2014/main" id="{D53C3735-F8F9-47E7-A2F9-226E1DFF1933}"/>
                  </a:ext>
                </a:extLst>
              </p:cNvPr>
              <p:cNvPicPr>
                <a:picLocks noChangeAspect="1" noChangeArrowheads="1"/>
              </p:cNvPicPr>
              <p:nvPr/>
            </p:nvPicPr>
            <p:blipFill>
              <a:blip r:embed="rId3"/>
              <a:srcRect/>
              <a:stretch>
                <a:fillRect/>
              </a:stretch>
            </p:blipFill>
            <p:spPr bwMode="auto">
              <a:xfrm rot="16200000">
                <a:off x="2585411" y="2911206"/>
                <a:ext cx="421914" cy="3359310"/>
              </a:xfrm>
              <a:prstGeom prst="rect">
                <a:avLst/>
              </a:prstGeom>
              <a:noFill/>
              <a:ln w="9525">
                <a:noFill/>
                <a:miter lim="800000"/>
                <a:headEnd/>
                <a:tailEnd/>
              </a:ln>
              <a:effectLst/>
            </p:spPr>
          </p:pic>
          <p:pic>
            <p:nvPicPr>
              <p:cNvPr id="27" name="Picture 2">
                <a:extLst>
                  <a:ext uri="{FF2B5EF4-FFF2-40B4-BE49-F238E27FC236}">
                    <a16:creationId xmlns="" xmlns:a16="http://schemas.microsoft.com/office/drawing/2014/main" id="{D9527F6A-CD3D-4AC9-A32F-6A766E0C0248}"/>
                  </a:ext>
                </a:extLst>
              </p:cNvPr>
              <p:cNvPicPr>
                <a:picLocks noChangeAspect="1" noChangeArrowheads="1"/>
              </p:cNvPicPr>
              <p:nvPr/>
            </p:nvPicPr>
            <p:blipFill>
              <a:blip r:embed="rId3"/>
              <a:srcRect/>
              <a:stretch>
                <a:fillRect/>
              </a:stretch>
            </p:blipFill>
            <p:spPr bwMode="auto">
              <a:xfrm rot="16200000">
                <a:off x="6040698" y="2911206"/>
                <a:ext cx="421914" cy="3359310"/>
              </a:xfrm>
              <a:prstGeom prst="rect">
                <a:avLst/>
              </a:prstGeom>
              <a:noFill/>
              <a:ln w="9525">
                <a:noFill/>
                <a:miter lim="800000"/>
                <a:headEnd/>
                <a:tailEnd/>
              </a:ln>
              <a:effectLst/>
            </p:spPr>
          </p:pic>
          <p:sp>
            <p:nvSpPr>
              <p:cNvPr id="28" name="TextBox 27">
                <a:extLst>
                  <a:ext uri="{FF2B5EF4-FFF2-40B4-BE49-F238E27FC236}">
                    <a16:creationId xmlns="" xmlns:a16="http://schemas.microsoft.com/office/drawing/2014/main" id="{AF709B23-D501-42E3-BE89-B33632A80F8A}"/>
                  </a:ext>
                </a:extLst>
              </p:cNvPr>
              <p:cNvSpPr txBox="1"/>
              <p:nvPr/>
            </p:nvSpPr>
            <p:spPr>
              <a:xfrm>
                <a:off x="1746273" y="4705837"/>
                <a:ext cx="2648068" cy="875703"/>
              </a:xfrm>
              <a:prstGeom prst="rect">
                <a:avLst/>
              </a:prstGeom>
              <a:noFill/>
            </p:spPr>
            <p:txBody>
              <a:bodyPr wrap="none" lIns="91440" rtlCol="0">
                <a:spAutoFit/>
              </a:bodyPr>
              <a:lstStyle/>
              <a:p>
                <a:pPr marL="274320" indent="-274320">
                  <a:spcAft>
                    <a:spcPts val="600"/>
                  </a:spcAft>
                  <a:buClr>
                    <a:schemeClr val="tx2"/>
                  </a:buClr>
                </a:pPr>
                <a:r>
                  <a:rPr lang="en-US" sz="1000" dirty="0"/>
                  <a:t>Creation Loop</a:t>
                </a:r>
              </a:p>
            </p:txBody>
          </p:sp>
          <p:sp>
            <p:nvSpPr>
              <p:cNvPr id="29" name="TextBox 28">
                <a:extLst>
                  <a:ext uri="{FF2B5EF4-FFF2-40B4-BE49-F238E27FC236}">
                    <a16:creationId xmlns="" xmlns:a16="http://schemas.microsoft.com/office/drawing/2014/main" id="{D7DFA4FC-C072-49F2-AEFC-C8059F80BC33}"/>
                  </a:ext>
                </a:extLst>
              </p:cNvPr>
              <p:cNvSpPr txBox="1"/>
              <p:nvPr/>
            </p:nvSpPr>
            <p:spPr>
              <a:xfrm>
                <a:off x="5283267" y="4705837"/>
                <a:ext cx="2420569" cy="875703"/>
              </a:xfrm>
              <a:prstGeom prst="rect">
                <a:avLst/>
              </a:prstGeom>
              <a:noFill/>
            </p:spPr>
            <p:txBody>
              <a:bodyPr wrap="none" lIns="91440" rtlCol="0">
                <a:spAutoFit/>
              </a:bodyPr>
              <a:lstStyle/>
              <a:p>
                <a:pPr marL="274320" indent="-274320">
                  <a:spcAft>
                    <a:spcPts val="600"/>
                  </a:spcAft>
                  <a:buClr>
                    <a:schemeClr val="tx2"/>
                  </a:buClr>
                </a:pPr>
                <a:r>
                  <a:rPr lang="en-US" sz="1000" dirty="0"/>
                  <a:t>Loyalty Loop</a:t>
                </a:r>
              </a:p>
            </p:txBody>
          </p:sp>
        </p:grpSp>
        <p:sp>
          <p:nvSpPr>
            <p:cNvPr id="24" name="Rectangle 23">
              <a:extLst>
                <a:ext uri="{FF2B5EF4-FFF2-40B4-BE49-F238E27FC236}">
                  <a16:creationId xmlns="" xmlns:a16="http://schemas.microsoft.com/office/drawing/2014/main" id="{CFC2EE31-71D1-4902-B9BC-5A3B2EE6AA43}"/>
                </a:ext>
              </a:extLst>
            </p:cNvPr>
            <p:cNvSpPr/>
            <p:nvPr/>
          </p:nvSpPr>
          <p:spPr>
            <a:xfrm>
              <a:off x="9264352" y="260648"/>
              <a:ext cx="2999657" cy="307777"/>
            </a:xfrm>
            <a:prstGeom prst="rect">
              <a:avLst/>
            </a:prstGeom>
          </p:spPr>
          <p:txBody>
            <a:bodyPr wrap="square">
              <a:spAutoFit/>
            </a:bodyPr>
            <a:lstStyle/>
            <a:p>
              <a:r>
                <a:rPr lang="en-US" sz="1400" b="1" dirty="0">
                  <a:solidFill>
                    <a:srgbClr val="0070C0"/>
                  </a:solidFill>
                </a:rPr>
                <a:t>IDC Customer Experience Loop </a:t>
              </a:r>
            </a:p>
          </p:txBody>
        </p:sp>
      </p:grpSp>
      <p:pic>
        <p:nvPicPr>
          <p:cNvPr id="39" name="Picture 38">
            <a:extLst>
              <a:ext uri="{FF2B5EF4-FFF2-40B4-BE49-F238E27FC236}">
                <a16:creationId xmlns="" xmlns:a16="http://schemas.microsoft.com/office/drawing/2014/main" id="{88F02C6A-2EA0-43DA-897C-7DEA0B20C559}"/>
              </a:ext>
            </a:extLst>
          </p:cNvPr>
          <p:cNvPicPr>
            <a:picLocks noChangeAspect="1"/>
          </p:cNvPicPr>
          <p:nvPr/>
        </p:nvPicPr>
        <p:blipFill>
          <a:blip r:embed="rId4"/>
          <a:stretch>
            <a:fillRect/>
          </a:stretch>
        </p:blipFill>
        <p:spPr>
          <a:xfrm>
            <a:off x="469755" y="249136"/>
            <a:ext cx="523507" cy="500991"/>
          </a:xfrm>
          <a:prstGeom prst="rect">
            <a:avLst/>
          </a:prstGeom>
        </p:spPr>
      </p:pic>
      <p:sp>
        <p:nvSpPr>
          <p:cNvPr id="42" name="Rectangle 41">
            <a:extLst>
              <a:ext uri="{FF2B5EF4-FFF2-40B4-BE49-F238E27FC236}">
                <a16:creationId xmlns="" xmlns:a16="http://schemas.microsoft.com/office/drawing/2014/main" id="{96FF01F8-50C7-4AEA-9366-DA67ED8F87A2}"/>
              </a:ext>
            </a:extLst>
          </p:cNvPr>
          <p:cNvSpPr/>
          <p:nvPr/>
        </p:nvSpPr>
        <p:spPr>
          <a:xfrm>
            <a:off x="1038347" y="773528"/>
            <a:ext cx="6096000" cy="646331"/>
          </a:xfrm>
          <a:prstGeom prst="rect">
            <a:avLst/>
          </a:prstGeom>
        </p:spPr>
        <p:txBody>
          <a:bodyPr>
            <a:spAutoFit/>
          </a:bodyPr>
          <a:lstStyle/>
          <a:p>
            <a:r>
              <a:rPr lang="en-US" dirty="0">
                <a:solidFill>
                  <a:srgbClr val="71AFD3"/>
                </a:solidFill>
              </a:rPr>
              <a:t>Prospects </a:t>
            </a:r>
            <a:r>
              <a:rPr lang="en-US" b="1" dirty="0">
                <a:solidFill>
                  <a:srgbClr val="71AFD3"/>
                </a:solidFill>
              </a:rPr>
              <a:t>validate and compare vendor claims </a:t>
            </a:r>
            <a:r>
              <a:rPr lang="en-US" dirty="0">
                <a:solidFill>
                  <a:srgbClr val="71AFD3"/>
                </a:solidFill>
              </a:rPr>
              <a:t>through demos, references, product trials</a:t>
            </a:r>
            <a:endParaRPr lang="es-PE" dirty="0">
              <a:solidFill>
                <a:srgbClr val="71AFD3"/>
              </a:solidFill>
            </a:endParaRPr>
          </a:p>
        </p:txBody>
      </p:sp>
      <p:sp>
        <p:nvSpPr>
          <p:cNvPr id="182" name="Title 2">
            <a:extLst>
              <a:ext uri="{FF2B5EF4-FFF2-40B4-BE49-F238E27FC236}">
                <a16:creationId xmlns="" xmlns:a16="http://schemas.microsoft.com/office/drawing/2014/main" id="{81095FDC-91CD-46B6-B636-AF50A1A3A05B}"/>
              </a:ext>
            </a:extLst>
          </p:cNvPr>
          <p:cNvSpPr txBox="1">
            <a:spLocks/>
          </p:cNvSpPr>
          <p:nvPr/>
        </p:nvSpPr>
        <p:spPr>
          <a:xfrm>
            <a:off x="1025231" y="52958"/>
            <a:ext cx="10820400" cy="9445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s-MX" sz="3000" b="1" dirty="0" err="1">
                <a:solidFill>
                  <a:srgbClr val="71AFD3"/>
                </a:solidFill>
              </a:rPr>
              <a:t>Evaluate</a:t>
            </a:r>
            <a:r>
              <a:rPr lang="es-MX" sz="3000" b="1" dirty="0">
                <a:solidFill>
                  <a:srgbClr val="71AFD3"/>
                </a:solidFill>
              </a:rPr>
              <a:t> </a:t>
            </a:r>
            <a:r>
              <a:rPr lang="es-MX" sz="3000" b="1" dirty="0" err="1">
                <a:solidFill>
                  <a:srgbClr val="71AFD3"/>
                </a:solidFill>
              </a:rPr>
              <a:t>Stage</a:t>
            </a:r>
            <a:endParaRPr lang="es-MX" sz="3000" b="1" dirty="0">
              <a:solidFill>
                <a:srgbClr val="71AFD3"/>
              </a:solidFill>
            </a:endParaRPr>
          </a:p>
        </p:txBody>
      </p:sp>
      <p:cxnSp>
        <p:nvCxnSpPr>
          <p:cNvPr id="183" name="Straight Connector 182">
            <a:extLst>
              <a:ext uri="{FF2B5EF4-FFF2-40B4-BE49-F238E27FC236}">
                <a16:creationId xmlns="" xmlns:a16="http://schemas.microsoft.com/office/drawing/2014/main" id="{F2150643-4B83-48DB-8BE2-A1D8B0CF009D}"/>
              </a:ext>
            </a:extLst>
          </p:cNvPr>
          <p:cNvCxnSpPr/>
          <p:nvPr/>
        </p:nvCxnSpPr>
        <p:spPr>
          <a:xfrm flipV="1">
            <a:off x="5947" y="1661786"/>
            <a:ext cx="12192000" cy="42203"/>
          </a:xfrm>
          <a:prstGeom prst="line">
            <a:avLst/>
          </a:prstGeom>
          <a:ln>
            <a:solidFill>
              <a:srgbClr val="71AFD3"/>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 xmlns:a16="http://schemas.microsoft.com/office/drawing/2014/main" id="{0FEBE991-7003-43D2-9061-F66E7BF8B9C6}"/>
              </a:ext>
            </a:extLst>
          </p:cNvPr>
          <p:cNvCxnSpPr>
            <a:cxnSpLocks/>
          </p:cNvCxnSpPr>
          <p:nvPr/>
        </p:nvCxnSpPr>
        <p:spPr>
          <a:xfrm>
            <a:off x="720431" y="2409810"/>
            <a:ext cx="5119180" cy="0"/>
          </a:xfrm>
          <a:prstGeom prst="line">
            <a:avLst/>
          </a:prstGeom>
          <a:ln w="28575">
            <a:solidFill>
              <a:srgbClr val="71AFD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F59C94AE-FE32-4D24-B6EE-674BFC092E84}"/>
              </a:ext>
            </a:extLst>
          </p:cNvPr>
          <p:cNvCxnSpPr>
            <a:cxnSpLocks/>
          </p:cNvCxnSpPr>
          <p:nvPr/>
        </p:nvCxnSpPr>
        <p:spPr>
          <a:xfrm flipV="1">
            <a:off x="6744072" y="2409810"/>
            <a:ext cx="5328592" cy="11078"/>
          </a:xfrm>
          <a:prstGeom prst="line">
            <a:avLst/>
          </a:prstGeom>
          <a:ln w="28575">
            <a:no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 xmlns:a16="http://schemas.microsoft.com/office/drawing/2014/main" id="{214F061E-0B6B-42CD-84B3-BA47C6BB1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6040" y="2572954"/>
            <a:ext cx="562041" cy="485250"/>
          </a:xfrm>
          <a:prstGeom prst="rect">
            <a:avLst/>
          </a:prstGeom>
        </p:spPr>
      </p:pic>
      <p:pic>
        <p:nvPicPr>
          <p:cNvPr id="47" name="Picture 46">
            <a:extLst>
              <a:ext uri="{FF2B5EF4-FFF2-40B4-BE49-F238E27FC236}">
                <a16:creationId xmlns="" xmlns:a16="http://schemas.microsoft.com/office/drawing/2014/main" id="{9A1FCA66-3411-4EFF-9C88-44BAD69F39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6040" y="3573016"/>
            <a:ext cx="575111" cy="480068"/>
          </a:xfrm>
          <a:prstGeom prst="rect">
            <a:avLst/>
          </a:prstGeom>
        </p:spPr>
      </p:pic>
      <p:pic>
        <p:nvPicPr>
          <p:cNvPr id="48" name="Picture 47">
            <a:extLst>
              <a:ext uri="{FF2B5EF4-FFF2-40B4-BE49-F238E27FC236}">
                <a16:creationId xmlns="" xmlns:a16="http://schemas.microsoft.com/office/drawing/2014/main" id="{0CF41A3A-04BD-487A-AB33-0C32A2E558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6040" y="4365104"/>
            <a:ext cx="524463" cy="467278"/>
          </a:xfrm>
          <a:prstGeom prst="rect">
            <a:avLst/>
          </a:prstGeom>
        </p:spPr>
      </p:pic>
      <p:grpSp>
        <p:nvGrpSpPr>
          <p:cNvPr id="49" name="Group 48">
            <a:extLst>
              <a:ext uri="{FF2B5EF4-FFF2-40B4-BE49-F238E27FC236}">
                <a16:creationId xmlns="" xmlns:a16="http://schemas.microsoft.com/office/drawing/2014/main" id="{94826F42-29A9-458A-BC6D-79CB7ABAB378}"/>
              </a:ext>
            </a:extLst>
          </p:cNvPr>
          <p:cNvGrpSpPr/>
          <p:nvPr/>
        </p:nvGrpSpPr>
        <p:grpSpPr>
          <a:xfrm>
            <a:off x="6528048" y="6384539"/>
            <a:ext cx="416679" cy="500845"/>
            <a:chOff x="11326146" y="6013265"/>
            <a:chExt cx="790575" cy="819150"/>
          </a:xfrm>
        </p:grpSpPr>
        <p:pic>
          <p:nvPicPr>
            <p:cNvPr id="50" name="Picture 49">
              <a:extLst>
                <a:ext uri="{FF2B5EF4-FFF2-40B4-BE49-F238E27FC236}">
                  <a16:creationId xmlns="" xmlns:a16="http://schemas.microsoft.com/office/drawing/2014/main" id="{2CE1C76F-B1A2-4491-8E13-3FD2AC533AF6}"/>
                </a:ext>
              </a:extLst>
            </p:cNvPr>
            <p:cNvPicPr>
              <a:picLocks noChangeAspect="1"/>
            </p:cNvPicPr>
            <p:nvPr/>
          </p:nvPicPr>
          <p:blipFill>
            <a:blip r:embed="rId8"/>
            <a:stretch>
              <a:fillRect/>
            </a:stretch>
          </p:blipFill>
          <p:spPr>
            <a:xfrm>
              <a:off x="11326146" y="6013265"/>
              <a:ext cx="790575" cy="819150"/>
            </a:xfrm>
            <a:prstGeom prst="rect">
              <a:avLst/>
            </a:prstGeom>
          </p:spPr>
        </p:pic>
        <p:pic>
          <p:nvPicPr>
            <p:cNvPr id="51" name="Group 1" descr="image006">
              <a:extLst>
                <a:ext uri="{FF2B5EF4-FFF2-40B4-BE49-F238E27FC236}">
                  <a16:creationId xmlns="" xmlns:a16="http://schemas.microsoft.com/office/drawing/2014/main" id="{DB719CE5-9374-4A8C-987F-E0882B96AC6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2078" b="-9789"/>
            <a:stretch/>
          </p:blipFill>
          <p:spPr bwMode="auto">
            <a:xfrm>
              <a:off x="11554938" y="6305163"/>
              <a:ext cx="278439" cy="29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 name="Picture 51">
            <a:extLst>
              <a:ext uri="{FF2B5EF4-FFF2-40B4-BE49-F238E27FC236}">
                <a16:creationId xmlns="" xmlns:a16="http://schemas.microsoft.com/office/drawing/2014/main" id="{C3531102-BF80-4C88-95DB-A58AE30A41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56040" y="5589240"/>
            <a:ext cx="536382" cy="476227"/>
          </a:xfrm>
          <a:prstGeom prst="rect">
            <a:avLst/>
          </a:prstGeom>
        </p:spPr>
      </p:pic>
      <p:sp>
        <p:nvSpPr>
          <p:cNvPr id="54" name="TextBox 53">
            <a:extLst>
              <a:ext uri="{FF2B5EF4-FFF2-40B4-BE49-F238E27FC236}">
                <a16:creationId xmlns="" xmlns:a16="http://schemas.microsoft.com/office/drawing/2014/main" id="{227B2092-181C-4F6F-A2CF-686CEA149B7E}"/>
              </a:ext>
            </a:extLst>
          </p:cNvPr>
          <p:cNvSpPr txBox="1"/>
          <p:nvPr/>
        </p:nvSpPr>
        <p:spPr>
          <a:xfrm>
            <a:off x="695400" y="1988840"/>
            <a:ext cx="5119180" cy="4293483"/>
          </a:xfrm>
          <a:prstGeom prst="rect">
            <a:avLst/>
          </a:prstGeom>
          <a:noFill/>
        </p:spPr>
        <p:txBody>
          <a:bodyPr wrap="square" lIns="91440" rtlCol="0">
            <a:spAutoFit/>
          </a:bodyPr>
          <a:lstStyle/>
          <a:p>
            <a:pPr algn="ctr">
              <a:spcAft>
                <a:spcPts val="600"/>
              </a:spcAft>
              <a:buClr>
                <a:schemeClr val="tx2"/>
              </a:buClr>
            </a:pPr>
            <a:r>
              <a:rPr lang="en-US" sz="2000" b="1" dirty="0">
                <a:solidFill>
                  <a:srgbClr val="71AFD3"/>
                </a:solidFill>
                <a:latin typeface="Open Sans" panose="020B0606030504020204" pitchFamily="34" charset="0"/>
                <a:ea typeface="Open Sans" panose="020B0606030504020204" pitchFamily="34" charset="0"/>
                <a:cs typeface="Open Sans" panose="020B0606030504020204" pitchFamily="34" charset="0"/>
              </a:rPr>
              <a:t>Help your customer:</a:t>
            </a:r>
          </a:p>
          <a:p>
            <a:pPr>
              <a:spcAft>
                <a:spcPts val="600"/>
              </a:spcAft>
              <a:buClr>
                <a:schemeClr val="tx2"/>
              </a:buClr>
            </a:pPr>
            <a:endParaRPr lang="en-US" sz="1400" dirty="0"/>
          </a:p>
          <a:p>
            <a:pPr marL="176213" indent="-176213">
              <a:spcAft>
                <a:spcPts val="600"/>
              </a:spcAft>
              <a:buClr>
                <a:srgbClr val="6CA9CC"/>
              </a:buClr>
              <a:buFont typeface="Arial" panose="020B0604020202020204" pitchFamily="34" charset="0"/>
              <a:buChar char="•"/>
            </a:pPr>
            <a:r>
              <a:rPr lang="es-MX" sz="1400" dirty="0" err="1"/>
              <a:t>Classify</a:t>
            </a:r>
            <a:r>
              <a:rPr lang="es-MX" sz="1400" dirty="0"/>
              <a:t> </a:t>
            </a:r>
            <a:r>
              <a:rPr lang="es-MX" sz="1400" dirty="0" err="1"/>
              <a:t>solution</a:t>
            </a:r>
            <a:r>
              <a:rPr lang="es-MX" sz="1400" dirty="0"/>
              <a:t> </a:t>
            </a:r>
            <a:r>
              <a:rPr lang="es-MX" sz="1400" dirty="0" err="1"/>
              <a:t>requirements</a:t>
            </a:r>
            <a:endParaRPr lang="es-MX" sz="1400" dirty="0"/>
          </a:p>
          <a:p>
            <a:pPr marL="176213" indent="-176213">
              <a:spcAft>
                <a:spcPts val="600"/>
              </a:spcAft>
              <a:buClr>
                <a:srgbClr val="6CA9CC"/>
              </a:buClr>
              <a:buFont typeface="Arial" panose="020B0604020202020204" pitchFamily="34" charset="0"/>
              <a:buChar char="•"/>
            </a:pPr>
            <a:r>
              <a:rPr lang="es-MX" sz="1400" dirty="0"/>
              <a:t>Rank </a:t>
            </a:r>
            <a:r>
              <a:rPr lang="es-MX" sz="1400" dirty="0" err="1"/>
              <a:t>attributes</a:t>
            </a:r>
            <a:r>
              <a:rPr lang="es-MX" sz="1400" dirty="0"/>
              <a:t> </a:t>
            </a:r>
            <a:r>
              <a:rPr lang="es-MX" sz="1400" dirty="0" err="1"/>
              <a:t>against</a:t>
            </a:r>
            <a:r>
              <a:rPr lang="es-MX" sz="1400" dirty="0"/>
              <a:t> </a:t>
            </a:r>
            <a:r>
              <a:rPr lang="es-MX" sz="1400" dirty="0" err="1"/>
              <a:t>business</a:t>
            </a:r>
            <a:r>
              <a:rPr lang="es-MX" sz="1400" dirty="0"/>
              <a:t> </a:t>
            </a:r>
            <a:r>
              <a:rPr lang="es-MX" sz="1400" dirty="0" err="1"/>
              <a:t>outcomes</a:t>
            </a:r>
            <a:endParaRPr lang="es-MX" sz="1400" dirty="0"/>
          </a:p>
          <a:p>
            <a:pPr marL="176213" indent="-176213">
              <a:spcAft>
                <a:spcPts val="600"/>
              </a:spcAft>
              <a:buClr>
                <a:srgbClr val="6CA9CC"/>
              </a:buClr>
              <a:buFont typeface="Arial" panose="020B0604020202020204" pitchFamily="34" charset="0"/>
              <a:buChar char="•"/>
            </a:pPr>
            <a:r>
              <a:rPr lang="es-MX" sz="1400" dirty="0" err="1"/>
              <a:t>Benchmark</a:t>
            </a:r>
            <a:r>
              <a:rPr lang="es-MX" sz="1400" dirty="0"/>
              <a:t> and define a </a:t>
            </a:r>
            <a:r>
              <a:rPr lang="es-MX" sz="1400" dirty="0" err="1"/>
              <a:t>roadmap</a:t>
            </a:r>
            <a:endParaRPr lang="es-MX" sz="1400" dirty="0"/>
          </a:p>
          <a:p>
            <a:pPr marL="176213" indent="-176213">
              <a:spcAft>
                <a:spcPts val="600"/>
              </a:spcAft>
              <a:buClr>
                <a:srgbClr val="6CA9CC"/>
              </a:buClr>
              <a:buFont typeface="Arial" panose="020B0604020202020204" pitchFamily="34" charset="0"/>
              <a:buChar char="•"/>
            </a:pPr>
            <a:r>
              <a:rPr lang="es-MX" sz="1400" dirty="0"/>
              <a:t>Identify </a:t>
            </a:r>
            <a:r>
              <a:rPr lang="es-MX" sz="1400" dirty="0" err="1"/>
              <a:t>potential</a:t>
            </a:r>
            <a:r>
              <a:rPr lang="es-MX" sz="1400" dirty="0"/>
              <a:t> </a:t>
            </a:r>
            <a:r>
              <a:rPr lang="es-MX" sz="1400" dirty="0" err="1"/>
              <a:t>solution</a:t>
            </a:r>
            <a:r>
              <a:rPr lang="es-MX" sz="1400" dirty="0"/>
              <a:t> </a:t>
            </a:r>
            <a:r>
              <a:rPr lang="es-MX" sz="1400" dirty="0" err="1"/>
              <a:t>providers</a:t>
            </a:r>
            <a:endParaRPr lang="es-MX" sz="1400" dirty="0"/>
          </a:p>
          <a:p>
            <a:pPr marL="176213" indent="-176213">
              <a:spcAft>
                <a:spcPts val="600"/>
              </a:spcAft>
              <a:buClr>
                <a:srgbClr val="6CA9CC"/>
              </a:buClr>
              <a:buFont typeface="Arial" panose="020B0604020202020204" pitchFamily="34" charset="0"/>
              <a:buChar char="•"/>
            </a:pPr>
            <a:r>
              <a:rPr lang="es-MX" sz="1400" dirty="0" err="1"/>
              <a:t>Outline</a:t>
            </a:r>
            <a:r>
              <a:rPr lang="es-MX" sz="1400" dirty="0"/>
              <a:t> a </a:t>
            </a:r>
            <a:r>
              <a:rPr lang="es-MX" sz="1400" dirty="0" err="1"/>
              <a:t>buying</a:t>
            </a:r>
            <a:r>
              <a:rPr lang="es-MX" sz="1400" dirty="0"/>
              <a:t> </a:t>
            </a:r>
            <a:r>
              <a:rPr lang="es-MX" sz="1400" dirty="0" err="1"/>
              <a:t>approach</a:t>
            </a:r>
            <a:endParaRPr lang="es-MX" sz="1400" dirty="0"/>
          </a:p>
          <a:p>
            <a:pPr marL="176213" indent="-176213">
              <a:spcAft>
                <a:spcPts val="600"/>
              </a:spcAft>
              <a:buClr>
                <a:schemeClr val="tx2"/>
              </a:buClr>
              <a:buFont typeface="Arial" panose="020B0604020202020204" pitchFamily="34" charset="0"/>
              <a:buChar char="•"/>
            </a:pPr>
            <a:endParaRPr lang="es-MX" sz="1400" dirty="0"/>
          </a:p>
          <a:p>
            <a:pPr algn="ctr">
              <a:spcAft>
                <a:spcPts val="600"/>
              </a:spcAft>
              <a:buClr>
                <a:schemeClr val="tx2"/>
              </a:buClr>
            </a:pPr>
            <a:r>
              <a:rPr lang="en-US" sz="2000" b="1" dirty="0">
                <a:solidFill>
                  <a:srgbClr val="71AFD3"/>
                </a:solidFill>
                <a:latin typeface="Open Sans" panose="020B0606030504020204" pitchFamily="34" charset="0"/>
                <a:ea typeface="Open Sans" panose="020B0606030504020204" pitchFamily="34" charset="0"/>
                <a:cs typeface="Open Sans" panose="020B0606030504020204" pitchFamily="34" charset="0"/>
              </a:rPr>
              <a:t>How:</a:t>
            </a:r>
          </a:p>
          <a:p>
            <a:pPr marL="176213" indent="-176213">
              <a:spcAft>
                <a:spcPts val="600"/>
              </a:spcAft>
              <a:buClr>
                <a:srgbClr val="6CA9CC"/>
              </a:buClr>
              <a:buFont typeface="Arial" panose="020B0604020202020204" pitchFamily="34" charset="0"/>
              <a:buChar char="•"/>
            </a:pPr>
            <a:r>
              <a:rPr lang="es-MX" sz="1400" dirty="0" err="1"/>
              <a:t>Demonstrate</a:t>
            </a:r>
            <a:r>
              <a:rPr lang="es-MX" sz="1400" dirty="0"/>
              <a:t> </a:t>
            </a:r>
            <a:r>
              <a:rPr lang="es-MX" sz="1400" dirty="0" err="1"/>
              <a:t>your</a:t>
            </a:r>
            <a:r>
              <a:rPr lang="es-MX" sz="1400" dirty="0"/>
              <a:t> </a:t>
            </a:r>
            <a:r>
              <a:rPr lang="es-MX" sz="1400" dirty="0" err="1"/>
              <a:t>understanding</a:t>
            </a:r>
            <a:r>
              <a:rPr lang="es-MX" sz="1400" dirty="0"/>
              <a:t> </a:t>
            </a:r>
            <a:r>
              <a:rPr lang="es-MX" sz="1400" dirty="0" err="1"/>
              <a:t>of</a:t>
            </a:r>
            <a:r>
              <a:rPr lang="es-MX" sz="1400" dirty="0"/>
              <a:t> </a:t>
            </a:r>
            <a:r>
              <a:rPr lang="es-MX" sz="1400" dirty="0" err="1"/>
              <a:t>core</a:t>
            </a:r>
            <a:r>
              <a:rPr lang="es-MX" sz="1400" dirty="0"/>
              <a:t> </a:t>
            </a:r>
            <a:r>
              <a:rPr lang="es-MX" sz="1400" dirty="0" err="1"/>
              <a:t>business</a:t>
            </a:r>
            <a:r>
              <a:rPr lang="es-MX" sz="1400" dirty="0"/>
              <a:t> </a:t>
            </a:r>
            <a:r>
              <a:rPr lang="es-MX" sz="1400" dirty="0" err="1"/>
              <a:t>issues</a:t>
            </a:r>
            <a:endParaRPr lang="es-MX" sz="1400" dirty="0"/>
          </a:p>
          <a:p>
            <a:pPr marL="176213" indent="-176213">
              <a:spcAft>
                <a:spcPts val="600"/>
              </a:spcAft>
              <a:buClr>
                <a:srgbClr val="6CA9CC"/>
              </a:buClr>
              <a:buFont typeface="Arial" panose="020B0604020202020204" pitchFamily="34" charset="0"/>
              <a:buChar char="•"/>
            </a:pPr>
            <a:r>
              <a:rPr lang="es-MX" sz="1400" dirty="0" err="1"/>
              <a:t>Showcase</a:t>
            </a:r>
            <a:r>
              <a:rPr lang="es-MX" sz="1400" dirty="0"/>
              <a:t> </a:t>
            </a:r>
            <a:r>
              <a:rPr lang="es-MX" sz="1400" dirty="0" err="1"/>
              <a:t>your</a:t>
            </a:r>
            <a:r>
              <a:rPr lang="es-MX" sz="1400" dirty="0"/>
              <a:t> </a:t>
            </a:r>
            <a:r>
              <a:rPr lang="es-MX" sz="1400" dirty="0" err="1"/>
              <a:t>solution</a:t>
            </a:r>
            <a:r>
              <a:rPr lang="es-MX" sz="1400" dirty="0"/>
              <a:t> </a:t>
            </a:r>
            <a:r>
              <a:rPr lang="es-MX" sz="1400" dirty="0" err="1"/>
              <a:t>against</a:t>
            </a:r>
            <a:r>
              <a:rPr lang="es-MX" sz="1400" dirty="0"/>
              <a:t> </a:t>
            </a:r>
            <a:r>
              <a:rPr lang="es-MX" sz="1400" dirty="0" err="1"/>
              <a:t>business</a:t>
            </a:r>
            <a:r>
              <a:rPr lang="es-MX" sz="1400" dirty="0"/>
              <a:t> </a:t>
            </a:r>
            <a:r>
              <a:rPr lang="es-MX" sz="1400" dirty="0" err="1"/>
              <a:t>outcomes</a:t>
            </a:r>
            <a:endParaRPr lang="es-MX" sz="1400" dirty="0"/>
          </a:p>
          <a:p>
            <a:pPr marL="176213" indent="-176213">
              <a:spcAft>
                <a:spcPts val="600"/>
              </a:spcAft>
              <a:buClr>
                <a:srgbClr val="6CA9CC"/>
              </a:buClr>
              <a:buFont typeface="Arial" panose="020B0604020202020204" pitchFamily="34" charset="0"/>
              <a:buChar char="•"/>
            </a:pPr>
            <a:r>
              <a:rPr lang="es-MX" sz="1400" dirty="0" err="1"/>
              <a:t>Map</a:t>
            </a:r>
            <a:r>
              <a:rPr lang="es-MX" sz="1400" dirty="0"/>
              <a:t> a </a:t>
            </a:r>
            <a:r>
              <a:rPr lang="es-MX" sz="1400" dirty="0" err="1"/>
              <a:t>solution</a:t>
            </a:r>
            <a:r>
              <a:rPr lang="es-MX" sz="1400" dirty="0"/>
              <a:t> </a:t>
            </a:r>
            <a:r>
              <a:rPr lang="es-MX" sz="1400" dirty="0" err="1"/>
              <a:t>journey</a:t>
            </a:r>
            <a:endParaRPr lang="es-MX" sz="1400" dirty="0"/>
          </a:p>
          <a:p>
            <a:pPr marL="176213" indent="-176213">
              <a:spcAft>
                <a:spcPts val="600"/>
              </a:spcAft>
              <a:buClr>
                <a:srgbClr val="6CA9CC"/>
              </a:buClr>
              <a:buFont typeface="Arial" panose="020B0604020202020204" pitchFamily="34" charset="0"/>
              <a:buChar char="•"/>
            </a:pPr>
            <a:r>
              <a:rPr lang="es-MX" sz="1400" dirty="0"/>
              <a:t>Show </a:t>
            </a:r>
            <a:r>
              <a:rPr lang="es-MX" sz="1400" dirty="0" err="1"/>
              <a:t>examples</a:t>
            </a:r>
            <a:r>
              <a:rPr lang="es-MX" sz="1400" dirty="0"/>
              <a:t> </a:t>
            </a:r>
            <a:r>
              <a:rPr lang="es-MX" sz="1400" dirty="0" err="1"/>
              <a:t>of</a:t>
            </a:r>
            <a:r>
              <a:rPr lang="es-MX" sz="1400" dirty="0"/>
              <a:t> </a:t>
            </a:r>
            <a:r>
              <a:rPr lang="es-MX" sz="1400" dirty="0" err="1"/>
              <a:t>success</a:t>
            </a:r>
            <a:endParaRPr lang="es-MX" sz="1400" dirty="0"/>
          </a:p>
          <a:p>
            <a:pPr marL="176213" indent="-176213">
              <a:spcAft>
                <a:spcPts val="600"/>
              </a:spcAft>
              <a:buClr>
                <a:srgbClr val="6CA9CC"/>
              </a:buClr>
              <a:buFont typeface="Arial" panose="020B0604020202020204" pitchFamily="34" charset="0"/>
              <a:buChar char="•"/>
            </a:pPr>
            <a:r>
              <a:rPr lang="es-MX" sz="1400" dirty="0"/>
              <a:t>Position </a:t>
            </a:r>
            <a:r>
              <a:rPr lang="es-MX" sz="1400" dirty="0" err="1"/>
              <a:t>your</a:t>
            </a:r>
            <a:r>
              <a:rPr lang="es-MX" sz="1400" dirty="0"/>
              <a:t> </a:t>
            </a:r>
            <a:r>
              <a:rPr lang="es-MX" sz="1400" dirty="0" err="1"/>
              <a:t>strenghts</a:t>
            </a:r>
            <a:r>
              <a:rPr lang="es-MX" sz="1400" dirty="0"/>
              <a:t> in </a:t>
            </a:r>
            <a:r>
              <a:rPr lang="es-MX" sz="1400" dirty="0" err="1"/>
              <a:t>the</a:t>
            </a:r>
            <a:r>
              <a:rPr lang="es-MX" sz="1400" dirty="0"/>
              <a:t> </a:t>
            </a:r>
            <a:r>
              <a:rPr lang="es-MX" sz="1400" dirty="0" err="1"/>
              <a:t>marketplace</a:t>
            </a:r>
            <a:endParaRPr lang="es-MX" sz="1400" dirty="0"/>
          </a:p>
        </p:txBody>
      </p:sp>
      <p:cxnSp>
        <p:nvCxnSpPr>
          <p:cNvPr id="55" name="Straight Connector 54">
            <a:extLst>
              <a:ext uri="{FF2B5EF4-FFF2-40B4-BE49-F238E27FC236}">
                <a16:creationId xmlns="" xmlns:a16="http://schemas.microsoft.com/office/drawing/2014/main" id="{CAE6632A-2324-48F2-A148-8F8FA8260F6B}"/>
              </a:ext>
            </a:extLst>
          </p:cNvPr>
          <p:cNvCxnSpPr>
            <a:cxnSpLocks/>
          </p:cNvCxnSpPr>
          <p:nvPr/>
        </p:nvCxnSpPr>
        <p:spPr>
          <a:xfrm>
            <a:off x="695400" y="4725144"/>
            <a:ext cx="5119180" cy="0"/>
          </a:xfrm>
          <a:prstGeom prst="line">
            <a:avLst/>
          </a:prstGeom>
          <a:ln w="28575">
            <a:solidFill>
              <a:srgbClr val="71AFD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3FC9630E-D570-4189-A34E-87189598549C}"/>
              </a:ext>
            </a:extLst>
          </p:cNvPr>
          <p:cNvCxnSpPr>
            <a:cxnSpLocks/>
          </p:cNvCxnSpPr>
          <p:nvPr/>
        </p:nvCxnSpPr>
        <p:spPr>
          <a:xfrm>
            <a:off x="720431" y="2409810"/>
            <a:ext cx="5119180" cy="0"/>
          </a:xfrm>
          <a:prstGeom prst="line">
            <a:avLst/>
          </a:prstGeom>
          <a:ln w="28575">
            <a:solidFill>
              <a:srgbClr val="6CA9CC"/>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8B9E708C-7B7D-49DA-BA0F-7405C9EE916B}"/>
              </a:ext>
            </a:extLst>
          </p:cNvPr>
          <p:cNvCxnSpPr>
            <a:cxnSpLocks/>
          </p:cNvCxnSpPr>
          <p:nvPr/>
        </p:nvCxnSpPr>
        <p:spPr>
          <a:xfrm>
            <a:off x="6737460" y="2420888"/>
            <a:ext cx="5119180" cy="0"/>
          </a:xfrm>
          <a:prstGeom prst="line">
            <a:avLst/>
          </a:prstGeom>
          <a:ln w="28575">
            <a:solidFill>
              <a:srgbClr val="6CA9CC"/>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 xmlns:a16="http://schemas.microsoft.com/office/drawing/2014/main" id="{7C852CEA-979F-464A-9CD0-1BA9AD987AF5}"/>
              </a:ext>
            </a:extLst>
          </p:cNvPr>
          <p:cNvSpPr txBox="1"/>
          <p:nvPr/>
        </p:nvSpPr>
        <p:spPr>
          <a:xfrm>
            <a:off x="6864659" y="1973153"/>
            <a:ext cx="5333287" cy="5632311"/>
          </a:xfrm>
          <a:prstGeom prst="rect">
            <a:avLst/>
          </a:prstGeom>
          <a:noFill/>
        </p:spPr>
        <p:txBody>
          <a:bodyPr wrap="square" lIns="91440" rtlCol="0">
            <a:spAutoFit/>
          </a:bodyPr>
          <a:lstStyle/>
          <a:p>
            <a:pPr algn="ctr">
              <a:spcAft>
                <a:spcPts val="600"/>
              </a:spcAft>
              <a:buClr>
                <a:srgbClr val="42577D"/>
              </a:buClr>
            </a:pPr>
            <a:r>
              <a:rPr lang="en-US" sz="2000" b="1" dirty="0">
                <a:solidFill>
                  <a:srgbClr val="6CA9CC"/>
                </a:solidFill>
                <a:latin typeface="Open Sans" panose="020B0606030504020204" pitchFamily="34" charset="0"/>
                <a:ea typeface="Open Sans" panose="020B0606030504020204" pitchFamily="34" charset="0"/>
                <a:cs typeface="Open Sans" panose="020B0606030504020204" pitchFamily="34" charset="0"/>
              </a:rPr>
              <a:t>Through:</a:t>
            </a:r>
          </a:p>
          <a:p>
            <a:pPr marL="342900" indent="-342900">
              <a:spcAft>
                <a:spcPts val="600"/>
              </a:spcAft>
              <a:buClr>
                <a:srgbClr val="42577D"/>
              </a:buClr>
              <a:buFont typeface="+mj-lt"/>
              <a:buAutoNum type="arabicPeriod"/>
            </a:pPr>
            <a:endParaRPr lang="en-US" sz="1400" dirty="0"/>
          </a:p>
          <a:p>
            <a:pPr marL="342900" indent="-342900">
              <a:spcAft>
                <a:spcPts val="600"/>
              </a:spcAft>
              <a:buClr>
                <a:srgbClr val="42577D"/>
              </a:buClr>
              <a:buFont typeface="+mj-lt"/>
              <a:buAutoNum type="arabicPeriod"/>
            </a:pPr>
            <a:r>
              <a:rPr lang="en-US" sz="1400" dirty="0"/>
              <a:t>Thought Leadership and Content Development</a:t>
            </a:r>
          </a:p>
          <a:p>
            <a:pPr marL="285750" indent="-285750">
              <a:buFont typeface="Arial" panose="020B0604020202020204" pitchFamily="34" charset="0"/>
              <a:buChar char="•"/>
            </a:pPr>
            <a:r>
              <a:rPr lang="es-MX" sz="1400" dirty="0" err="1">
                <a:solidFill>
                  <a:srgbClr val="71AFD3"/>
                </a:solidFill>
              </a:rPr>
              <a:t>Executive</a:t>
            </a:r>
            <a:r>
              <a:rPr lang="es-MX" sz="1400" dirty="0">
                <a:solidFill>
                  <a:srgbClr val="71AFD3"/>
                </a:solidFill>
              </a:rPr>
              <a:t> </a:t>
            </a:r>
            <a:r>
              <a:rPr lang="es-MX" sz="1400" dirty="0" err="1">
                <a:solidFill>
                  <a:srgbClr val="71AFD3"/>
                </a:solidFill>
              </a:rPr>
              <a:t>Brief</a:t>
            </a:r>
            <a:r>
              <a:rPr lang="es-MX" sz="1400" dirty="0">
                <a:solidFill>
                  <a:srgbClr val="71AFD3"/>
                </a:solidFill>
              </a:rPr>
              <a:t> /</a:t>
            </a:r>
            <a:r>
              <a:rPr lang="es-MX" sz="1400" dirty="0" err="1">
                <a:solidFill>
                  <a:srgbClr val="71AFD3"/>
                </a:solidFill>
              </a:rPr>
              <a:t>Vendor</a:t>
            </a:r>
            <a:r>
              <a:rPr lang="es-MX" sz="1400" dirty="0">
                <a:solidFill>
                  <a:srgbClr val="71AFD3"/>
                </a:solidFill>
              </a:rPr>
              <a:t> </a:t>
            </a:r>
            <a:r>
              <a:rPr lang="es-MX" sz="1400" dirty="0" err="1">
                <a:solidFill>
                  <a:srgbClr val="71AFD3"/>
                </a:solidFill>
              </a:rPr>
              <a:t>Spotlight</a:t>
            </a:r>
            <a:r>
              <a:rPr lang="es-MX" sz="1400" dirty="0">
                <a:solidFill>
                  <a:srgbClr val="71AFD3"/>
                </a:solidFill>
              </a:rPr>
              <a:t> /Case </a:t>
            </a:r>
            <a:r>
              <a:rPr lang="es-MX" sz="1400" dirty="0" err="1">
                <a:solidFill>
                  <a:srgbClr val="71AFD3"/>
                </a:solidFill>
              </a:rPr>
              <a:t>Study</a:t>
            </a:r>
            <a:r>
              <a:rPr lang="es-MX" sz="1400" dirty="0">
                <a:solidFill>
                  <a:srgbClr val="71AFD3"/>
                </a:solidFill>
              </a:rPr>
              <a:t> /White </a:t>
            </a:r>
            <a:r>
              <a:rPr lang="es-MX" sz="1400" dirty="0" err="1">
                <a:solidFill>
                  <a:srgbClr val="71AFD3"/>
                </a:solidFill>
              </a:rPr>
              <a:t>Paper</a:t>
            </a:r>
            <a:endParaRPr lang="es-MX" sz="1400" dirty="0">
              <a:solidFill>
                <a:srgbClr val="71AFD3"/>
              </a:solidFill>
            </a:endParaRPr>
          </a:p>
          <a:p>
            <a:pPr marL="285750" indent="-285750">
              <a:buFont typeface="Arial" panose="020B0604020202020204" pitchFamily="34" charset="0"/>
              <a:buChar char="•"/>
            </a:pPr>
            <a:r>
              <a:rPr lang="es-MX" sz="1400" dirty="0" err="1">
                <a:solidFill>
                  <a:srgbClr val="71AFD3"/>
                </a:solidFill>
              </a:rPr>
              <a:t>InfoBrief</a:t>
            </a:r>
            <a:r>
              <a:rPr lang="es-MX" sz="1400" dirty="0">
                <a:solidFill>
                  <a:srgbClr val="71AFD3"/>
                </a:solidFill>
              </a:rPr>
              <a:t> / Hot </a:t>
            </a:r>
            <a:r>
              <a:rPr lang="es-MX" sz="1400" dirty="0" err="1">
                <a:solidFill>
                  <a:srgbClr val="71AFD3"/>
                </a:solidFill>
              </a:rPr>
              <a:t>Site</a:t>
            </a:r>
            <a:endParaRPr lang="es-MX" sz="1400" dirty="0">
              <a:solidFill>
                <a:srgbClr val="71AFD3"/>
              </a:solidFill>
            </a:endParaRPr>
          </a:p>
          <a:p>
            <a:pPr>
              <a:spcAft>
                <a:spcPts val="600"/>
              </a:spcAft>
              <a:buClr>
                <a:srgbClr val="42577D"/>
              </a:buClr>
            </a:pPr>
            <a:endParaRPr lang="es-MX" sz="1400" dirty="0"/>
          </a:p>
          <a:p>
            <a:pPr marL="342900" indent="-342900">
              <a:spcAft>
                <a:spcPts val="600"/>
              </a:spcAft>
              <a:buClr>
                <a:srgbClr val="42577D"/>
              </a:buClr>
              <a:buFont typeface="+mj-lt"/>
              <a:buAutoNum type="arabicPeriod" startAt="2"/>
            </a:pPr>
            <a:r>
              <a:rPr lang="es-MX" sz="1400" dirty="0"/>
              <a:t>B</a:t>
            </a:r>
            <a:r>
              <a:rPr lang="en-US" sz="1400" dirty="0" err="1"/>
              <a:t>usiness</a:t>
            </a:r>
            <a:r>
              <a:rPr lang="en-US" sz="1400" dirty="0"/>
              <a:t> Value Tools</a:t>
            </a:r>
          </a:p>
          <a:p>
            <a:pPr marL="285750" indent="-285750">
              <a:buFont typeface="Arial" panose="020B0604020202020204" pitchFamily="34" charset="0"/>
              <a:buChar char="•"/>
            </a:pPr>
            <a:r>
              <a:rPr lang="es-MX" sz="1400" dirty="0">
                <a:solidFill>
                  <a:srgbClr val="71AFD3"/>
                </a:solidFill>
              </a:rPr>
              <a:t>A</a:t>
            </a:r>
            <a:r>
              <a:rPr lang="en-US" sz="1400" dirty="0" err="1">
                <a:solidFill>
                  <a:srgbClr val="71AFD3"/>
                </a:solidFill>
              </a:rPr>
              <a:t>uto</a:t>
            </a:r>
            <a:r>
              <a:rPr lang="en-US" sz="1400" dirty="0">
                <a:solidFill>
                  <a:srgbClr val="71AFD3"/>
                </a:solidFill>
              </a:rPr>
              <a:t> Assessment Tool / </a:t>
            </a:r>
            <a:r>
              <a:rPr lang="es-MX" sz="1400" dirty="0">
                <a:solidFill>
                  <a:srgbClr val="71AFD3"/>
                </a:solidFill>
              </a:rPr>
              <a:t>E</a:t>
            </a:r>
            <a:r>
              <a:rPr lang="en-US" sz="1400" dirty="0" err="1">
                <a:solidFill>
                  <a:srgbClr val="71AFD3"/>
                </a:solidFill>
              </a:rPr>
              <a:t>nd</a:t>
            </a:r>
            <a:r>
              <a:rPr lang="en-US" sz="1400" dirty="0">
                <a:solidFill>
                  <a:srgbClr val="71AFD3"/>
                </a:solidFill>
              </a:rPr>
              <a:t> User DX Workshop</a:t>
            </a:r>
          </a:p>
          <a:p>
            <a:pPr>
              <a:spcAft>
                <a:spcPts val="600"/>
              </a:spcAft>
              <a:buClr>
                <a:srgbClr val="42577D"/>
              </a:buClr>
            </a:pPr>
            <a:endParaRPr lang="es-MX" sz="1400" dirty="0"/>
          </a:p>
          <a:p>
            <a:pPr marL="342900" indent="-342900">
              <a:spcAft>
                <a:spcPts val="600"/>
              </a:spcAft>
              <a:buClr>
                <a:srgbClr val="42577D"/>
              </a:buClr>
              <a:buFont typeface="+mj-lt"/>
              <a:buAutoNum type="arabicPeriod" startAt="3"/>
            </a:pPr>
            <a:r>
              <a:rPr lang="en-US" sz="1400" dirty="0"/>
              <a:t>Audience Development and Events</a:t>
            </a:r>
          </a:p>
          <a:p>
            <a:pPr marL="288925" indent="-285750">
              <a:buFont typeface="Arial" panose="020B0604020202020204" pitchFamily="34" charset="0"/>
              <a:buChar char="•"/>
            </a:pPr>
            <a:r>
              <a:rPr lang="en-US" sz="1400" dirty="0">
                <a:solidFill>
                  <a:srgbClr val="71AFD3"/>
                </a:solidFill>
              </a:rPr>
              <a:t>Speaker On Site / Presentation Plus /</a:t>
            </a:r>
            <a:r>
              <a:rPr lang="es-MX" sz="1400" dirty="0">
                <a:solidFill>
                  <a:srgbClr val="71AFD3"/>
                </a:solidFill>
              </a:rPr>
              <a:t>E</a:t>
            </a:r>
            <a:r>
              <a:rPr lang="en-US" sz="1400" dirty="0">
                <a:solidFill>
                  <a:srgbClr val="71AFD3"/>
                </a:solidFill>
              </a:rPr>
              <a:t>mail Blast Campaign / Event Guidance / Audio Replay</a:t>
            </a:r>
          </a:p>
          <a:p>
            <a:pPr marL="285750" indent="-285750">
              <a:buFont typeface="Arial" panose="020B0604020202020204" pitchFamily="34" charset="0"/>
              <a:buChar char="•"/>
            </a:pPr>
            <a:r>
              <a:rPr lang="en-US" sz="1400" dirty="0">
                <a:solidFill>
                  <a:srgbClr val="71AFD3"/>
                </a:solidFill>
              </a:rPr>
              <a:t>Round Tables / Industry Events / </a:t>
            </a:r>
            <a:r>
              <a:rPr lang="es-MX" sz="1400" dirty="0">
                <a:solidFill>
                  <a:srgbClr val="71AFD3"/>
                </a:solidFill>
              </a:rPr>
              <a:t>W</a:t>
            </a:r>
            <a:r>
              <a:rPr lang="en-US" sz="1400" dirty="0" err="1">
                <a:solidFill>
                  <a:srgbClr val="71AFD3"/>
                </a:solidFill>
              </a:rPr>
              <a:t>ebinars</a:t>
            </a:r>
            <a:endParaRPr lang="en-US" sz="1400" dirty="0">
              <a:solidFill>
                <a:srgbClr val="71AFD3"/>
              </a:solidFill>
            </a:endParaRPr>
          </a:p>
          <a:p>
            <a:pPr>
              <a:spcAft>
                <a:spcPts val="600"/>
              </a:spcAft>
              <a:buClr>
                <a:srgbClr val="42577D"/>
              </a:buClr>
            </a:pPr>
            <a:endParaRPr lang="es-MX" sz="1400" dirty="0"/>
          </a:p>
          <a:p>
            <a:pPr marL="342900" indent="-342900">
              <a:spcAft>
                <a:spcPts val="600"/>
              </a:spcAft>
              <a:buClr>
                <a:srgbClr val="42577D"/>
              </a:buClr>
              <a:buFont typeface="+mj-lt"/>
              <a:buAutoNum type="arabicPeriod" startAt="4"/>
            </a:pPr>
            <a:r>
              <a:rPr lang="en-US" sz="1400" dirty="0"/>
              <a:t>Sales Advisory</a:t>
            </a:r>
          </a:p>
          <a:p>
            <a:pPr marL="285750" indent="-285750">
              <a:buFont typeface="Arial" panose="020B0604020202020204" pitchFamily="34" charset="0"/>
              <a:buChar char="•"/>
            </a:pPr>
            <a:r>
              <a:rPr lang="es-MX" sz="1400" dirty="0">
                <a:solidFill>
                  <a:srgbClr val="71AFD3"/>
                </a:solidFill>
              </a:rPr>
              <a:t>CXO Sales </a:t>
            </a:r>
            <a:r>
              <a:rPr lang="es-MX" sz="1400" dirty="0" err="1">
                <a:solidFill>
                  <a:srgbClr val="71AFD3"/>
                </a:solidFill>
              </a:rPr>
              <a:t>Effectiveness</a:t>
            </a:r>
            <a:endParaRPr lang="es-MX" sz="1400" dirty="0"/>
          </a:p>
          <a:p>
            <a:pPr marL="342900" indent="-342900">
              <a:spcAft>
                <a:spcPts val="600"/>
              </a:spcAft>
              <a:buClr>
                <a:srgbClr val="42577D"/>
              </a:buClr>
              <a:buFont typeface="+mj-lt"/>
              <a:buAutoNum type="arabicPeriod" startAt="5"/>
            </a:pPr>
            <a:endParaRPr lang="es-MX" sz="1400" dirty="0"/>
          </a:p>
          <a:p>
            <a:pPr marL="342900" indent="-342900">
              <a:spcAft>
                <a:spcPts val="600"/>
              </a:spcAft>
              <a:buClr>
                <a:srgbClr val="42577D"/>
              </a:buClr>
              <a:buFont typeface="+mj-lt"/>
              <a:buAutoNum type="arabicPeriod" startAt="5"/>
            </a:pPr>
            <a:r>
              <a:rPr lang="es-MX" sz="1400" dirty="0" err="1"/>
              <a:t>Account</a:t>
            </a:r>
            <a:r>
              <a:rPr lang="es-MX" sz="1400" dirty="0"/>
              <a:t> </a:t>
            </a:r>
            <a:r>
              <a:rPr lang="es-MX" sz="1400" dirty="0" err="1"/>
              <a:t>Prospecting</a:t>
            </a:r>
            <a:endParaRPr lang="en-US" sz="1400" dirty="0"/>
          </a:p>
          <a:p>
            <a:pPr>
              <a:spcAft>
                <a:spcPts val="600"/>
              </a:spcAft>
              <a:buClr>
                <a:srgbClr val="42577D"/>
              </a:buClr>
            </a:pPr>
            <a:endParaRPr lang="es-MX" sz="1400" dirty="0"/>
          </a:p>
          <a:p>
            <a:pPr>
              <a:spcAft>
                <a:spcPts val="600"/>
              </a:spcAft>
              <a:buClr>
                <a:srgbClr val="42577D"/>
              </a:buClr>
            </a:pPr>
            <a:endParaRPr lang="en-US" sz="1400" dirty="0"/>
          </a:p>
        </p:txBody>
      </p:sp>
    </p:spTree>
    <p:extLst>
      <p:ext uri="{BB962C8B-B14F-4D97-AF65-F5344CB8AC3E}">
        <p14:creationId xmlns:p14="http://schemas.microsoft.com/office/powerpoint/2010/main" val="174852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A55DDC-E189-4F4C-8BC7-1B5F70AC72BB}"/>
              </a:ext>
            </a:extLst>
          </p:cNvPr>
          <p:cNvSpPr>
            <a:spLocks noGrp="1"/>
          </p:cNvSpPr>
          <p:nvPr>
            <p:ph type="sldNum" sz="quarter" idx="12"/>
          </p:nvPr>
        </p:nvSpPr>
        <p:spPr/>
        <p:txBody>
          <a:bodyPr/>
          <a:lstStyle/>
          <a:p>
            <a:fld id="{30879362-658A-E344-B7E9-F19991414F7F}" type="slidenum">
              <a:rPr lang="en-US" smtClean="0"/>
              <a:pPr/>
              <a:t>11</a:t>
            </a:fld>
            <a:endParaRPr lang="en-US"/>
          </a:p>
        </p:txBody>
      </p:sp>
      <p:sp>
        <p:nvSpPr>
          <p:cNvPr id="4" name="Footer Placeholder 3">
            <a:extLst>
              <a:ext uri="{FF2B5EF4-FFF2-40B4-BE49-F238E27FC236}">
                <a16:creationId xmlns="" xmlns:a16="http://schemas.microsoft.com/office/drawing/2014/main" id="{4E6C4055-FD9D-4AB8-90B2-0CBF91B23FC4}"/>
              </a:ext>
            </a:extLst>
          </p:cNvPr>
          <p:cNvSpPr>
            <a:spLocks noGrp="1"/>
          </p:cNvSpPr>
          <p:nvPr>
            <p:ph type="ftr" sz="quarter" idx="11"/>
          </p:nvPr>
        </p:nvSpPr>
        <p:spPr/>
        <p:txBody>
          <a:bodyPr/>
          <a:lstStyle/>
          <a:p>
            <a:pPr algn="r"/>
            <a:r>
              <a:rPr lang="en-US"/>
              <a:t>© IDC</a:t>
            </a:r>
            <a:endParaRPr lang="en-US" dirty="0"/>
          </a:p>
        </p:txBody>
      </p:sp>
      <p:grpSp>
        <p:nvGrpSpPr>
          <p:cNvPr id="21" name="Group 20">
            <a:extLst>
              <a:ext uri="{FF2B5EF4-FFF2-40B4-BE49-F238E27FC236}">
                <a16:creationId xmlns="" xmlns:a16="http://schemas.microsoft.com/office/drawing/2014/main" id="{8EDDD456-A7BA-42EC-B9F4-6D91BFE3FE00}"/>
              </a:ext>
            </a:extLst>
          </p:cNvPr>
          <p:cNvGrpSpPr/>
          <p:nvPr/>
        </p:nvGrpSpPr>
        <p:grpSpPr>
          <a:xfrm>
            <a:off x="9073007" y="116632"/>
            <a:ext cx="2999657" cy="1445980"/>
            <a:chOff x="9264352" y="260648"/>
            <a:chExt cx="2999657" cy="1445980"/>
          </a:xfrm>
        </p:grpSpPr>
        <p:grpSp>
          <p:nvGrpSpPr>
            <p:cNvPr id="22" name="Group 21">
              <a:extLst>
                <a:ext uri="{FF2B5EF4-FFF2-40B4-BE49-F238E27FC236}">
                  <a16:creationId xmlns="" xmlns:a16="http://schemas.microsoft.com/office/drawing/2014/main" id="{51A3AC9D-46ED-438C-9CE2-D478415B6EA0}"/>
                </a:ext>
              </a:extLst>
            </p:cNvPr>
            <p:cNvGrpSpPr/>
            <p:nvPr/>
          </p:nvGrpSpPr>
          <p:grpSpPr>
            <a:xfrm>
              <a:off x="9354513" y="542859"/>
              <a:ext cx="2678154" cy="1163769"/>
              <a:chOff x="1116711" y="1442509"/>
              <a:chExt cx="6910580" cy="4139031"/>
            </a:xfrm>
          </p:grpSpPr>
          <p:grpSp>
            <p:nvGrpSpPr>
              <p:cNvPr id="24" name="Group 23">
                <a:extLst>
                  <a:ext uri="{FF2B5EF4-FFF2-40B4-BE49-F238E27FC236}">
                    <a16:creationId xmlns="" xmlns:a16="http://schemas.microsoft.com/office/drawing/2014/main" id="{5ECDFC2B-8E47-4BC4-9AB0-94A72DA2204A}"/>
                  </a:ext>
                </a:extLst>
              </p:cNvPr>
              <p:cNvGrpSpPr/>
              <p:nvPr/>
            </p:nvGrpSpPr>
            <p:grpSpPr>
              <a:xfrm>
                <a:off x="1116711" y="1442509"/>
                <a:ext cx="6910580" cy="3109761"/>
                <a:chOff x="1828800" y="1398777"/>
                <a:chExt cx="5486400" cy="2468880"/>
              </a:xfrm>
            </p:grpSpPr>
            <p:pic>
              <p:nvPicPr>
                <p:cNvPr id="29" name="Picture 28" descr="Untitled-1.png">
                  <a:extLst>
                    <a:ext uri="{FF2B5EF4-FFF2-40B4-BE49-F238E27FC236}">
                      <a16:creationId xmlns="" xmlns:a16="http://schemas.microsoft.com/office/drawing/2014/main" id="{A841D1D5-B936-4504-A957-3CFC4A88A0C6}"/>
                    </a:ext>
                  </a:extLst>
                </p:cNvPr>
                <p:cNvPicPr>
                  <a:picLocks/>
                </p:cNvPicPr>
                <p:nvPr/>
              </p:nvPicPr>
              <p:blipFill>
                <a:blip r:embed="rId2" cstate="print"/>
                <a:stretch>
                  <a:fillRect/>
                </a:stretch>
              </p:blipFill>
              <p:spPr>
                <a:xfrm>
                  <a:off x="1828800" y="1398777"/>
                  <a:ext cx="5486400" cy="2468880"/>
                </a:xfrm>
                <a:prstGeom prst="rect">
                  <a:avLst/>
                </a:prstGeom>
              </p:spPr>
            </p:pic>
            <p:grpSp>
              <p:nvGrpSpPr>
                <p:cNvPr id="30" name="Group 29">
                  <a:extLst>
                    <a:ext uri="{FF2B5EF4-FFF2-40B4-BE49-F238E27FC236}">
                      <a16:creationId xmlns="" xmlns:a16="http://schemas.microsoft.com/office/drawing/2014/main" id="{009121C8-BD33-4D64-B317-C96D468BCC95}"/>
                    </a:ext>
                  </a:extLst>
                </p:cNvPr>
                <p:cNvGrpSpPr/>
                <p:nvPr/>
              </p:nvGrpSpPr>
              <p:grpSpPr>
                <a:xfrm>
                  <a:off x="2117158" y="1817946"/>
                  <a:ext cx="4896503" cy="2029659"/>
                  <a:chOff x="2117158" y="1817946"/>
                  <a:chExt cx="4896503" cy="2029659"/>
                </a:xfrm>
              </p:grpSpPr>
              <p:sp>
                <p:nvSpPr>
                  <p:cNvPr id="31" name="Rectangle 30">
                    <a:extLst>
                      <a:ext uri="{FF2B5EF4-FFF2-40B4-BE49-F238E27FC236}">
                        <a16:creationId xmlns="" xmlns:a16="http://schemas.microsoft.com/office/drawing/2014/main" id="{DA0B2380-0758-4D5E-868B-A5E6BEEC71A1}"/>
                      </a:ext>
                    </a:extLst>
                  </p:cNvPr>
                  <p:cNvSpPr/>
                  <p:nvPr/>
                </p:nvSpPr>
                <p:spPr>
                  <a:xfrm rot="18329991">
                    <a:off x="2274633" y="1910074"/>
                    <a:ext cx="1780056" cy="2095006"/>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E</a:t>
                    </a:r>
                    <a:r>
                      <a:rPr lang="en-US" sz="1000" b="1" dirty="0">
                        <a:ln>
                          <a:solidFill>
                            <a:schemeClr val="tx1"/>
                          </a:solidFill>
                        </a:ln>
                      </a:rPr>
                      <a:t> v a l u a t e</a:t>
                    </a:r>
                  </a:p>
                </p:txBody>
              </p:sp>
              <p:sp>
                <p:nvSpPr>
                  <p:cNvPr id="32" name="Rectangle 31">
                    <a:extLst>
                      <a:ext uri="{FF2B5EF4-FFF2-40B4-BE49-F238E27FC236}">
                        <a16:creationId xmlns="" xmlns:a16="http://schemas.microsoft.com/office/drawing/2014/main" id="{58D009E9-4316-4BC7-9E01-6D9E33FD5BC1}"/>
                      </a:ext>
                    </a:extLst>
                  </p:cNvPr>
                  <p:cNvSpPr/>
                  <p:nvPr/>
                </p:nvSpPr>
                <p:spPr>
                  <a:xfrm rot="4270456">
                    <a:off x="5167129" y="1775761"/>
                    <a:ext cx="1780057" cy="1864428"/>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R</a:t>
                    </a:r>
                    <a:r>
                      <a:rPr lang="en-US" sz="1000" b="1" dirty="0">
                        <a:ln>
                          <a:solidFill>
                            <a:schemeClr val="tx1"/>
                          </a:solidFill>
                        </a:ln>
                      </a:rPr>
                      <a:t> e n e w</a:t>
                    </a:r>
                  </a:p>
                </p:txBody>
              </p:sp>
              <p:sp>
                <p:nvSpPr>
                  <p:cNvPr id="33" name="Rectangle 32">
                    <a:extLst>
                      <a:ext uri="{FF2B5EF4-FFF2-40B4-BE49-F238E27FC236}">
                        <a16:creationId xmlns="" xmlns:a16="http://schemas.microsoft.com/office/drawing/2014/main" id="{A892C9E9-5F99-4A93-A3FC-1E07C221CFBA}"/>
                      </a:ext>
                    </a:extLst>
                  </p:cNvPr>
                  <p:cNvSpPr/>
                  <p:nvPr/>
                </p:nvSpPr>
                <p:spPr>
                  <a:xfrm rot="20269450">
                    <a:off x="2398178" y="2343951"/>
                    <a:ext cx="2062783" cy="1122759"/>
                  </a:xfrm>
                  <a:prstGeom prst="rect">
                    <a:avLst/>
                  </a:prstGeom>
                  <a:noFill/>
                </p:spPr>
                <p:txBody>
                  <a:bodyPr spcFirstLastPara="1" wrap="none" lIns="91440" tIns="45720" rIns="91440" bIns="45720" numCol="1">
                    <a:prstTxWarp prst="textArchDown">
                      <a:avLst>
                        <a:gd name="adj" fmla="val 20769590"/>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E</a:t>
                    </a:r>
                    <a:r>
                      <a:rPr lang="en-US" sz="1000" b="1" dirty="0">
                        <a:ln>
                          <a:solidFill>
                            <a:schemeClr val="bg1"/>
                          </a:solidFill>
                        </a:ln>
                        <a:solidFill>
                          <a:schemeClr val="bg1"/>
                        </a:solidFill>
                      </a:rPr>
                      <a:t> x p l o r e</a:t>
                    </a:r>
                  </a:p>
                </p:txBody>
              </p:sp>
              <p:sp>
                <p:nvSpPr>
                  <p:cNvPr id="34" name="Rectangle 33">
                    <a:extLst>
                      <a:ext uri="{FF2B5EF4-FFF2-40B4-BE49-F238E27FC236}">
                        <a16:creationId xmlns="" xmlns:a16="http://schemas.microsoft.com/office/drawing/2014/main" id="{86CF4CCC-5E6A-4E34-A1CB-CAAE070412F3}"/>
                      </a:ext>
                    </a:extLst>
                  </p:cNvPr>
                  <p:cNvSpPr/>
                  <p:nvPr/>
                </p:nvSpPr>
                <p:spPr>
                  <a:xfrm rot="19733318">
                    <a:off x="4520461" y="1966475"/>
                    <a:ext cx="2022804" cy="640473"/>
                  </a:xfrm>
                  <a:prstGeom prst="rect">
                    <a:avLst/>
                  </a:prstGeom>
                  <a:noFill/>
                </p:spPr>
                <p:txBody>
                  <a:bodyPr spcFirstLastPara="1" wrap="none" lIns="91440" tIns="45720" rIns="91440" bIns="45720" numCol="1">
                    <a:prstTxWarp prst="textArchUp">
                      <a:avLst>
                        <a:gd name="adj" fmla="val 11950206"/>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A</a:t>
                    </a:r>
                    <a:r>
                      <a:rPr lang="en-US" sz="1000" b="1" dirty="0">
                        <a:ln>
                          <a:solidFill>
                            <a:schemeClr val="bg1"/>
                          </a:solidFill>
                        </a:ln>
                        <a:solidFill>
                          <a:schemeClr val="bg1"/>
                        </a:solidFill>
                      </a:rPr>
                      <a:t>dvocate</a:t>
                    </a:r>
                  </a:p>
                </p:txBody>
              </p:sp>
              <p:sp>
                <p:nvSpPr>
                  <p:cNvPr id="35" name="Rectangle 34">
                    <a:extLst>
                      <a:ext uri="{FF2B5EF4-FFF2-40B4-BE49-F238E27FC236}">
                        <a16:creationId xmlns="" xmlns:a16="http://schemas.microsoft.com/office/drawing/2014/main" id="{4F40500F-E6FA-48D0-B2A6-164AA1AE9C1E}"/>
                      </a:ext>
                    </a:extLst>
                  </p:cNvPr>
                  <p:cNvSpPr/>
                  <p:nvPr/>
                </p:nvSpPr>
                <p:spPr>
                  <a:xfrm rot="2454120">
                    <a:off x="3553572" y="2171505"/>
                    <a:ext cx="1586767" cy="69523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P</a:t>
                    </a:r>
                    <a:r>
                      <a:rPr lang="en-US" sz="1000" b="1" dirty="0">
                        <a:ln>
                          <a:solidFill>
                            <a:schemeClr val="bg1"/>
                          </a:solidFill>
                        </a:ln>
                        <a:solidFill>
                          <a:schemeClr val="bg1"/>
                        </a:solidFill>
                      </a:rPr>
                      <a:t>urchase</a:t>
                    </a:r>
                  </a:p>
                </p:txBody>
              </p:sp>
              <p:sp>
                <p:nvSpPr>
                  <p:cNvPr id="36" name="Rectangle 35">
                    <a:extLst>
                      <a:ext uri="{FF2B5EF4-FFF2-40B4-BE49-F238E27FC236}">
                        <a16:creationId xmlns="" xmlns:a16="http://schemas.microsoft.com/office/drawing/2014/main" id="{A27B27D5-9C11-4C8F-BF8E-EB71A91DF139}"/>
                      </a:ext>
                    </a:extLst>
                  </p:cNvPr>
                  <p:cNvSpPr/>
                  <p:nvPr/>
                </p:nvSpPr>
                <p:spPr>
                  <a:xfrm rot="321734">
                    <a:off x="4950878" y="2391577"/>
                    <a:ext cx="2062783" cy="1122759"/>
                  </a:xfrm>
                  <a:prstGeom prst="rect">
                    <a:avLst/>
                  </a:prstGeom>
                  <a:noFill/>
                </p:spPr>
                <p:txBody>
                  <a:bodyPr spcFirstLastPara="1" wrap="none" lIns="91440" tIns="45720" rIns="91440" bIns="45720" numCol="1">
                    <a:prstTxWarp prst="textArchDown">
                      <a:avLst>
                        <a:gd name="adj" fmla="val 20802952"/>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E</a:t>
                    </a:r>
                    <a:r>
                      <a:rPr lang="en-US" sz="1000" b="1" dirty="0">
                        <a:ln>
                          <a:solidFill>
                            <a:schemeClr val="tx1"/>
                          </a:solidFill>
                        </a:ln>
                      </a:rPr>
                      <a:t> x p a n d</a:t>
                    </a:r>
                  </a:p>
                </p:txBody>
              </p:sp>
            </p:grpSp>
          </p:grpSp>
          <p:pic>
            <p:nvPicPr>
              <p:cNvPr id="25" name="Picture 2">
                <a:extLst>
                  <a:ext uri="{FF2B5EF4-FFF2-40B4-BE49-F238E27FC236}">
                    <a16:creationId xmlns="" xmlns:a16="http://schemas.microsoft.com/office/drawing/2014/main" id="{B0D9E91B-F226-44E6-8480-2E9CC3A56C42}"/>
                  </a:ext>
                </a:extLst>
              </p:cNvPr>
              <p:cNvPicPr>
                <a:picLocks noChangeAspect="1" noChangeArrowheads="1"/>
              </p:cNvPicPr>
              <p:nvPr/>
            </p:nvPicPr>
            <p:blipFill>
              <a:blip r:embed="rId3"/>
              <a:srcRect/>
              <a:stretch>
                <a:fillRect/>
              </a:stretch>
            </p:blipFill>
            <p:spPr bwMode="auto">
              <a:xfrm rot="16200000">
                <a:off x="2585411" y="2911206"/>
                <a:ext cx="421914" cy="3359310"/>
              </a:xfrm>
              <a:prstGeom prst="rect">
                <a:avLst/>
              </a:prstGeom>
              <a:noFill/>
              <a:ln w="9525">
                <a:noFill/>
                <a:miter lim="800000"/>
                <a:headEnd/>
                <a:tailEnd/>
              </a:ln>
              <a:effectLst/>
            </p:spPr>
          </p:pic>
          <p:pic>
            <p:nvPicPr>
              <p:cNvPr id="26" name="Picture 2">
                <a:extLst>
                  <a:ext uri="{FF2B5EF4-FFF2-40B4-BE49-F238E27FC236}">
                    <a16:creationId xmlns="" xmlns:a16="http://schemas.microsoft.com/office/drawing/2014/main" id="{89DCE61E-5C18-48DD-BF60-28EF6FCBF319}"/>
                  </a:ext>
                </a:extLst>
              </p:cNvPr>
              <p:cNvPicPr>
                <a:picLocks noChangeAspect="1" noChangeArrowheads="1"/>
              </p:cNvPicPr>
              <p:nvPr/>
            </p:nvPicPr>
            <p:blipFill>
              <a:blip r:embed="rId3"/>
              <a:srcRect/>
              <a:stretch>
                <a:fillRect/>
              </a:stretch>
            </p:blipFill>
            <p:spPr bwMode="auto">
              <a:xfrm rot="16200000">
                <a:off x="6040698" y="2911206"/>
                <a:ext cx="421914" cy="3359310"/>
              </a:xfrm>
              <a:prstGeom prst="rect">
                <a:avLst/>
              </a:prstGeom>
              <a:noFill/>
              <a:ln w="9525">
                <a:noFill/>
                <a:miter lim="800000"/>
                <a:headEnd/>
                <a:tailEnd/>
              </a:ln>
              <a:effectLst/>
            </p:spPr>
          </p:pic>
          <p:sp>
            <p:nvSpPr>
              <p:cNvPr id="27" name="TextBox 26">
                <a:extLst>
                  <a:ext uri="{FF2B5EF4-FFF2-40B4-BE49-F238E27FC236}">
                    <a16:creationId xmlns="" xmlns:a16="http://schemas.microsoft.com/office/drawing/2014/main" id="{2F470088-79F8-4845-889B-5FA399A3EA8B}"/>
                  </a:ext>
                </a:extLst>
              </p:cNvPr>
              <p:cNvSpPr txBox="1"/>
              <p:nvPr/>
            </p:nvSpPr>
            <p:spPr>
              <a:xfrm>
                <a:off x="1746273" y="4705837"/>
                <a:ext cx="2648068" cy="875703"/>
              </a:xfrm>
              <a:prstGeom prst="rect">
                <a:avLst/>
              </a:prstGeom>
              <a:noFill/>
            </p:spPr>
            <p:txBody>
              <a:bodyPr wrap="none" lIns="91440" rtlCol="0">
                <a:spAutoFit/>
              </a:bodyPr>
              <a:lstStyle/>
              <a:p>
                <a:pPr marL="274320" indent="-274320">
                  <a:spcAft>
                    <a:spcPts val="600"/>
                  </a:spcAft>
                  <a:buClr>
                    <a:schemeClr val="tx2"/>
                  </a:buClr>
                </a:pPr>
                <a:r>
                  <a:rPr lang="en-US" sz="1000" dirty="0"/>
                  <a:t>Creation Loop</a:t>
                </a:r>
              </a:p>
            </p:txBody>
          </p:sp>
          <p:sp>
            <p:nvSpPr>
              <p:cNvPr id="28" name="TextBox 27">
                <a:extLst>
                  <a:ext uri="{FF2B5EF4-FFF2-40B4-BE49-F238E27FC236}">
                    <a16:creationId xmlns="" xmlns:a16="http://schemas.microsoft.com/office/drawing/2014/main" id="{1759E595-393A-47A1-88CB-C08E1FCD87F1}"/>
                  </a:ext>
                </a:extLst>
              </p:cNvPr>
              <p:cNvSpPr txBox="1"/>
              <p:nvPr/>
            </p:nvSpPr>
            <p:spPr>
              <a:xfrm>
                <a:off x="5283267" y="4705837"/>
                <a:ext cx="2420569" cy="875703"/>
              </a:xfrm>
              <a:prstGeom prst="rect">
                <a:avLst/>
              </a:prstGeom>
              <a:noFill/>
            </p:spPr>
            <p:txBody>
              <a:bodyPr wrap="none" lIns="91440" rtlCol="0">
                <a:spAutoFit/>
              </a:bodyPr>
              <a:lstStyle/>
              <a:p>
                <a:pPr marL="274320" indent="-274320">
                  <a:spcAft>
                    <a:spcPts val="600"/>
                  </a:spcAft>
                  <a:buClr>
                    <a:schemeClr val="tx2"/>
                  </a:buClr>
                </a:pPr>
                <a:r>
                  <a:rPr lang="en-US" sz="1000" dirty="0"/>
                  <a:t>Loyalty Loop</a:t>
                </a:r>
              </a:p>
            </p:txBody>
          </p:sp>
        </p:grpSp>
        <p:sp>
          <p:nvSpPr>
            <p:cNvPr id="23" name="Rectangle 22">
              <a:extLst>
                <a:ext uri="{FF2B5EF4-FFF2-40B4-BE49-F238E27FC236}">
                  <a16:creationId xmlns="" xmlns:a16="http://schemas.microsoft.com/office/drawing/2014/main" id="{4FCC274D-1E73-4979-8BDF-B92990CF90EF}"/>
                </a:ext>
              </a:extLst>
            </p:cNvPr>
            <p:cNvSpPr/>
            <p:nvPr/>
          </p:nvSpPr>
          <p:spPr>
            <a:xfrm>
              <a:off x="9264352" y="260648"/>
              <a:ext cx="2999657" cy="307777"/>
            </a:xfrm>
            <a:prstGeom prst="rect">
              <a:avLst/>
            </a:prstGeom>
          </p:spPr>
          <p:txBody>
            <a:bodyPr wrap="square">
              <a:spAutoFit/>
            </a:bodyPr>
            <a:lstStyle/>
            <a:p>
              <a:r>
                <a:rPr lang="en-US" sz="1400" b="1" dirty="0">
                  <a:solidFill>
                    <a:srgbClr val="0070C0"/>
                  </a:solidFill>
                </a:rPr>
                <a:t>IDC Customer Experience Loop </a:t>
              </a:r>
            </a:p>
          </p:txBody>
        </p:sp>
      </p:grpSp>
      <p:pic>
        <p:nvPicPr>
          <p:cNvPr id="37" name="Picture 36">
            <a:extLst>
              <a:ext uri="{FF2B5EF4-FFF2-40B4-BE49-F238E27FC236}">
                <a16:creationId xmlns="" xmlns:a16="http://schemas.microsoft.com/office/drawing/2014/main" id="{91B36FE3-5663-47E2-8D48-A67376C281C2}"/>
              </a:ext>
            </a:extLst>
          </p:cNvPr>
          <p:cNvPicPr>
            <a:picLocks noChangeAspect="1"/>
          </p:cNvPicPr>
          <p:nvPr/>
        </p:nvPicPr>
        <p:blipFill>
          <a:blip r:embed="rId4"/>
          <a:stretch>
            <a:fillRect/>
          </a:stretch>
        </p:blipFill>
        <p:spPr>
          <a:xfrm>
            <a:off x="482114" y="248693"/>
            <a:ext cx="471138" cy="497907"/>
          </a:xfrm>
          <a:prstGeom prst="rect">
            <a:avLst/>
          </a:prstGeom>
        </p:spPr>
      </p:pic>
      <p:sp>
        <p:nvSpPr>
          <p:cNvPr id="39" name="Rectangle 38">
            <a:extLst>
              <a:ext uri="{FF2B5EF4-FFF2-40B4-BE49-F238E27FC236}">
                <a16:creationId xmlns="" xmlns:a16="http://schemas.microsoft.com/office/drawing/2014/main" id="{7D1E3B8E-545F-4107-88D0-CFF8FE368DCC}"/>
              </a:ext>
            </a:extLst>
          </p:cNvPr>
          <p:cNvSpPr/>
          <p:nvPr/>
        </p:nvSpPr>
        <p:spPr>
          <a:xfrm>
            <a:off x="1040667" y="762400"/>
            <a:ext cx="6096000" cy="646331"/>
          </a:xfrm>
          <a:prstGeom prst="rect">
            <a:avLst/>
          </a:prstGeom>
        </p:spPr>
        <p:txBody>
          <a:bodyPr>
            <a:spAutoFit/>
          </a:bodyPr>
          <a:lstStyle/>
          <a:p>
            <a:r>
              <a:rPr lang="en-US" dirty="0">
                <a:solidFill>
                  <a:srgbClr val="42577D"/>
                </a:solidFill>
              </a:rPr>
              <a:t>Prospects commit to deploying the solution and negotiate terms and conditions</a:t>
            </a:r>
            <a:endParaRPr lang="es-PE" dirty="0">
              <a:solidFill>
                <a:srgbClr val="42577D"/>
              </a:solidFill>
            </a:endParaRPr>
          </a:p>
        </p:txBody>
      </p:sp>
      <p:sp>
        <p:nvSpPr>
          <p:cNvPr id="134" name="Title 2">
            <a:extLst>
              <a:ext uri="{FF2B5EF4-FFF2-40B4-BE49-F238E27FC236}">
                <a16:creationId xmlns="" xmlns:a16="http://schemas.microsoft.com/office/drawing/2014/main" id="{DCC9BA25-33D4-4D99-AFA8-43A011723A87}"/>
              </a:ext>
            </a:extLst>
          </p:cNvPr>
          <p:cNvSpPr txBox="1">
            <a:spLocks/>
          </p:cNvSpPr>
          <p:nvPr/>
        </p:nvSpPr>
        <p:spPr>
          <a:xfrm>
            <a:off x="1025231" y="52958"/>
            <a:ext cx="10820400" cy="9445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s-MX" sz="3000" b="1" dirty="0" err="1">
                <a:solidFill>
                  <a:srgbClr val="42577D"/>
                </a:solidFill>
              </a:rPr>
              <a:t>Purchase</a:t>
            </a:r>
            <a:r>
              <a:rPr lang="es-MX" sz="3000" b="1" dirty="0">
                <a:solidFill>
                  <a:srgbClr val="42577D"/>
                </a:solidFill>
              </a:rPr>
              <a:t> </a:t>
            </a:r>
            <a:r>
              <a:rPr lang="es-MX" sz="3000" b="1" dirty="0" err="1">
                <a:solidFill>
                  <a:srgbClr val="42577D"/>
                </a:solidFill>
              </a:rPr>
              <a:t>Stage</a:t>
            </a:r>
            <a:endParaRPr lang="es-MX" sz="3000" b="1" dirty="0">
              <a:solidFill>
                <a:srgbClr val="42577D"/>
              </a:solidFill>
            </a:endParaRPr>
          </a:p>
        </p:txBody>
      </p:sp>
      <p:cxnSp>
        <p:nvCxnSpPr>
          <p:cNvPr id="135" name="Straight Connector 134">
            <a:extLst>
              <a:ext uri="{FF2B5EF4-FFF2-40B4-BE49-F238E27FC236}">
                <a16:creationId xmlns="" xmlns:a16="http://schemas.microsoft.com/office/drawing/2014/main" id="{2C5F3CC5-FCBB-4359-B0E9-B99D9CA22424}"/>
              </a:ext>
            </a:extLst>
          </p:cNvPr>
          <p:cNvCxnSpPr/>
          <p:nvPr/>
        </p:nvCxnSpPr>
        <p:spPr>
          <a:xfrm flipV="1">
            <a:off x="5947" y="1661786"/>
            <a:ext cx="12192000" cy="42203"/>
          </a:xfrm>
          <a:prstGeom prst="line">
            <a:avLst/>
          </a:prstGeom>
          <a:ln>
            <a:solidFill>
              <a:srgbClr val="42577D"/>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 xmlns:a16="http://schemas.microsoft.com/office/drawing/2014/main" id="{503E2A61-D87E-4158-A658-CA63EAA5EDC9}"/>
              </a:ext>
            </a:extLst>
          </p:cNvPr>
          <p:cNvCxnSpPr>
            <a:cxnSpLocks/>
          </p:cNvCxnSpPr>
          <p:nvPr/>
        </p:nvCxnSpPr>
        <p:spPr>
          <a:xfrm>
            <a:off x="839416" y="2454278"/>
            <a:ext cx="5119180" cy="0"/>
          </a:xfrm>
          <a:prstGeom prst="line">
            <a:avLst/>
          </a:prstGeom>
          <a:ln w="28575">
            <a:solidFill>
              <a:srgbClr val="42577D"/>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 xmlns:a16="http://schemas.microsoft.com/office/drawing/2014/main" id="{7B9281D7-1211-460F-82B0-2BFE172E74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3944" y="2572954"/>
            <a:ext cx="562041" cy="485250"/>
          </a:xfrm>
          <a:prstGeom prst="rect">
            <a:avLst/>
          </a:prstGeom>
        </p:spPr>
      </p:pic>
      <p:pic>
        <p:nvPicPr>
          <p:cNvPr id="49" name="Picture 48">
            <a:extLst>
              <a:ext uri="{FF2B5EF4-FFF2-40B4-BE49-F238E27FC236}">
                <a16:creationId xmlns="" xmlns:a16="http://schemas.microsoft.com/office/drawing/2014/main" id="{5A306FC6-BA0E-40AB-8E0F-01897F6AC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056" y="3573016"/>
            <a:ext cx="575111" cy="480068"/>
          </a:xfrm>
          <a:prstGeom prst="rect">
            <a:avLst/>
          </a:prstGeom>
        </p:spPr>
      </p:pic>
      <p:pic>
        <p:nvPicPr>
          <p:cNvPr id="50" name="Picture 49">
            <a:extLst>
              <a:ext uri="{FF2B5EF4-FFF2-40B4-BE49-F238E27FC236}">
                <a16:creationId xmlns="" xmlns:a16="http://schemas.microsoft.com/office/drawing/2014/main" id="{87218AA1-A752-4FD6-AAFF-7CE061C930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3290" y="4365104"/>
            <a:ext cx="523377" cy="464680"/>
          </a:xfrm>
          <a:prstGeom prst="rect">
            <a:avLst/>
          </a:prstGeom>
        </p:spPr>
      </p:pic>
      <p:sp>
        <p:nvSpPr>
          <p:cNvPr id="52" name="TextBox 51">
            <a:extLst>
              <a:ext uri="{FF2B5EF4-FFF2-40B4-BE49-F238E27FC236}">
                <a16:creationId xmlns="" xmlns:a16="http://schemas.microsoft.com/office/drawing/2014/main" id="{E2D5607F-A03F-421B-94B0-2B57B5A2869B}"/>
              </a:ext>
            </a:extLst>
          </p:cNvPr>
          <p:cNvSpPr txBox="1"/>
          <p:nvPr/>
        </p:nvSpPr>
        <p:spPr>
          <a:xfrm>
            <a:off x="695400" y="1988840"/>
            <a:ext cx="5263196" cy="4508927"/>
          </a:xfrm>
          <a:prstGeom prst="rect">
            <a:avLst/>
          </a:prstGeom>
          <a:noFill/>
        </p:spPr>
        <p:txBody>
          <a:bodyPr wrap="square" lIns="91440" rtlCol="0">
            <a:spAutoFit/>
          </a:bodyPr>
          <a:lstStyle/>
          <a:p>
            <a:pPr algn="ctr">
              <a:spcAft>
                <a:spcPts val="600"/>
              </a:spcAft>
              <a:buClr>
                <a:schemeClr val="tx2"/>
              </a:buClr>
            </a:pPr>
            <a:r>
              <a:rPr lang="en-US" sz="2000" b="1" dirty="0">
                <a:solidFill>
                  <a:srgbClr val="465A80"/>
                </a:solidFill>
                <a:latin typeface="Open Sans" panose="020B0606030504020204" pitchFamily="34" charset="0"/>
                <a:ea typeface="Open Sans" panose="020B0606030504020204" pitchFamily="34" charset="0"/>
                <a:cs typeface="Open Sans" panose="020B0606030504020204" pitchFamily="34" charset="0"/>
              </a:rPr>
              <a:t>Help your customer:</a:t>
            </a:r>
          </a:p>
          <a:p>
            <a:pPr>
              <a:spcAft>
                <a:spcPts val="600"/>
              </a:spcAft>
              <a:buClr>
                <a:schemeClr val="tx2"/>
              </a:buClr>
            </a:pPr>
            <a:endParaRPr lang="en-US" sz="1400" dirty="0"/>
          </a:p>
          <a:p>
            <a:pPr marL="176213" indent="-176213">
              <a:spcAft>
                <a:spcPts val="600"/>
              </a:spcAft>
              <a:buClr>
                <a:schemeClr val="tx2"/>
              </a:buClr>
              <a:buFont typeface="Arial" panose="020B0604020202020204" pitchFamily="34" charset="0"/>
              <a:buChar char="•"/>
            </a:pPr>
            <a:r>
              <a:rPr lang="en-US" sz="1400" dirty="0"/>
              <a:t>Identify provider options</a:t>
            </a:r>
          </a:p>
          <a:p>
            <a:pPr marL="176213" indent="-176213">
              <a:spcAft>
                <a:spcPts val="600"/>
              </a:spcAft>
              <a:buClr>
                <a:schemeClr val="tx2"/>
              </a:buClr>
              <a:buFont typeface="Arial" panose="020B0604020202020204" pitchFamily="34" charset="0"/>
              <a:buChar char="•"/>
            </a:pPr>
            <a:r>
              <a:rPr lang="en-US" sz="1400" dirty="0"/>
              <a:t>Classify and compare value of solutions</a:t>
            </a:r>
          </a:p>
          <a:p>
            <a:pPr marL="176213" indent="-176213">
              <a:spcAft>
                <a:spcPts val="600"/>
              </a:spcAft>
              <a:buClr>
                <a:schemeClr val="tx2"/>
              </a:buClr>
              <a:buFont typeface="Arial" panose="020B0604020202020204" pitchFamily="34" charset="0"/>
              <a:buChar char="•"/>
            </a:pPr>
            <a:r>
              <a:rPr lang="en-US" sz="1400" dirty="0"/>
              <a:t>Reach agreements between technical and business buyers </a:t>
            </a:r>
          </a:p>
          <a:p>
            <a:pPr marL="176213" indent="-176213">
              <a:spcAft>
                <a:spcPts val="600"/>
              </a:spcAft>
              <a:buClr>
                <a:schemeClr val="tx2"/>
              </a:buClr>
              <a:buFont typeface="Arial" panose="020B0604020202020204" pitchFamily="34" charset="0"/>
              <a:buChar char="•"/>
            </a:pPr>
            <a:r>
              <a:rPr lang="en-US" sz="1400" dirty="0"/>
              <a:t>Justify the correct decision</a:t>
            </a:r>
          </a:p>
          <a:p>
            <a:pPr marL="176213" indent="-176213">
              <a:spcAft>
                <a:spcPts val="600"/>
              </a:spcAft>
              <a:buClr>
                <a:schemeClr val="tx2"/>
              </a:buClr>
              <a:buFont typeface="Arial" panose="020B0604020202020204" pitchFamily="34" charset="0"/>
              <a:buChar char="•"/>
            </a:pPr>
            <a:endParaRPr lang="es-MX" sz="1400" dirty="0"/>
          </a:p>
          <a:p>
            <a:pPr marL="176213" indent="-176213">
              <a:spcAft>
                <a:spcPts val="600"/>
              </a:spcAft>
              <a:buClr>
                <a:schemeClr val="tx2"/>
              </a:buClr>
              <a:buFont typeface="Arial" panose="020B0604020202020204" pitchFamily="34" charset="0"/>
              <a:buChar char="•"/>
            </a:pPr>
            <a:endParaRPr lang="en-US" sz="1400" dirty="0"/>
          </a:p>
          <a:p>
            <a:pPr algn="ctr">
              <a:spcAft>
                <a:spcPts val="600"/>
              </a:spcAft>
              <a:buClr>
                <a:schemeClr val="tx2"/>
              </a:buClr>
            </a:pPr>
            <a:r>
              <a:rPr lang="en-US" sz="2000" b="1" dirty="0">
                <a:solidFill>
                  <a:srgbClr val="465A80"/>
                </a:solidFill>
                <a:latin typeface="Open Sans" panose="020B0606030504020204" pitchFamily="34" charset="0"/>
                <a:ea typeface="Open Sans" panose="020B0606030504020204" pitchFamily="34" charset="0"/>
                <a:cs typeface="Open Sans" panose="020B0606030504020204" pitchFamily="34" charset="0"/>
              </a:rPr>
              <a:t>How:</a:t>
            </a:r>
          </a:p>
          <a:p>
            <a:pPr marL="176213" indent="-176213">
              <a:spcAft>
                <a:spcPts val="600"/>
              </a:spcAft>
              <a:buClr>
                <a:schemeClr val="tx2"/>
              </a:buClr>
              <a:buFont typeface="Arial" panose="020B0604020202020204" pitchFamily="34" charset="0"/>
              <a:buChar char="•"/>
            </a:pPr>
            <a:endParaRPr lang="en-US" sz="1400" dirty="0"/>
          </a:p>
          <a:p>
            <a:pPr marL="176213" indent="-176213">
              <a:spcAft>
                <a:spcPts val="600"/>
              </a:spcAft>
              <a:buClr>
                <a:schemeClr val="tx2"/>
              </a:buClr>
              <a:buFont typeface="Arial" panose="020B0604020202020204" pitchFamily="34" charset="0"/>
              <a:buChar char="•"/>
            </a:pPr>
            <a:r>
              <a:rPr lang="en-US" sz="1400" dirty="0"/>
              <a:t>Use executive references</a:t>
            </a:r>
          </a:p>
          <a:p>
            <a:pPr marL="176213" indent="-176213">
              <a:spcAft>
                <a:spcPts val="600"/>
              </a:spcAft>
              <a:buClr>
                <a:schemeClr val="tx2"/>
              </a:buClr>
              <a:buFont typeface="Arial" panose="020B0604020202020204" pitchFamily="34" charset="0"/>
              <a:buChar char="•"/>
            </a:pPr>
            <a:r>
              <a:rPr lang="es-MX" sz="1400" dirty="0"/>
              <a:t>C</a:t>
            </a:r>
            <a:r>
              <a:rPr lang="en-US" sz="1400" dirty="0" err="1"/>
              <a:t>onnect</a:t>
            </a:r>
            <a:r>
              <a:rPr lang="en-US" sz="1400" dirty="0"/>
              <a:t> the technology and the business outcomes stories</a:t>
            </a:r>
          </a:p>
          <a:p>
            <a:pPr marL="176213" indent="-176213">
              <a:spcAft>
                <a:spcPts val="600"/>
              </a:spcAft>
              <a:buClr>
                <a:schemeClr val="tx2"/>
              </a:buClr>
              <a:buFont typeface="Arial" panose="020B0604020202020204" pitchFamily="34" charset="0"/>
              <a:buChar char="•"/>
            </a:pPr>
            <a:r>
              <a:rPr lang="es-MX" sz="1400" dirty="0"/>
              <a:t>Use </a:t>
            </a:r>
            <a:r>
              <a:rPr lang="es-MX" sz="1400" dirty="0" err="1"/>
              <a:t>the</a:t>
            </a:r>
            <a:r>
              <a:rPr lang="es-MX" sz="1400" dirty="0"/>
              <a:t> </a:t>
            </a:r>
            <a:r>
              <a:rPr lang="es-MX" sz="1400" dirty="0" err="1"/>
              <a:t>correct</a:t>
            </a:r>
            <a:r>
              <a:rPr lang="es-MX" sz="1400" dirty="0"/>
              <a:t> </a:t>
            </a:r>
            <a:r>
              <a:rPr lang="es-MX" sz="1400" dirty="0" err="1"/>
              <a:t>channel</a:t>
            </a:r>
            <a:r>
              <a:rPr lang="es-MX" sz="1400" dirty="0"/>
              <a:t> and </a:t>
            </a:r>
            <a:r>
              <a:rPr lang="es-MX" sz="1400" dirty="0" err="1"/>
              <a:t>message</a:t>
            </a:r>
            <a:r>
              <a:rPr lang="es-MX" sz="1400" dirty="0"/>
              <a:t> </a:t>
            </a:r>
            <a:r>
              <a:rPr lang="es-MX" sz="1400" dirty="0" err="1"/>
              <a:t>for</a:t>
            </a:r>
            <a:r>
              <a:rPr lang="es-MX" sz="1400" dirty="0"/>
              <a:t> </a:t>
            </a:r>
            <a:r>
              <a:rPr lang="es-MX" sz="1400" dirty="0" err="1"/>
              <a:t>each</a:t>
            </a:r>
            <a:r>
              <a:rPr lang="es-MX" sz="1400" dirty="0"/>
              <a:t> </a:t>
            </a:r>
            <a:r>
              <a:rPr lang="es-MX" sz="1400" dirty="0" err="1"/>
              <a:t>buying</a:t>
            </a:r>
            <a:r>
              <a:rPr lang="es-MX" sz="1400" dirty="0"/>
              <a:t> persona</a:t>
            </a:r>
            <a:endParaRPr lang="en-US" sz="1400" dirty="0"/>
          </a:p>
          <a:p>
            <a:pPr marL="176213" indent="-176213">
              <a:spcAft>
                <a:spcPts val="600"/>
              </a:spcAft>
              <a:buClr>
                <a:schemeClr val="tx2"/>
              </a:buClr>
              <a:buFont typeface="Arial" panose="020B0604020202020204" pitchFamily="34" charset="0"/>
              <a:buChar char="•"/>
            </a:pPr>
            <a:r>
              <a:rPr lang="en-US" sz="1400" dirty="0"/>
              <a:t>Demonstrate the benefits of existing implementations</a:t>
            </a:r>
          </a:p>
        </p:txBody>
      </p:sp>
      <p:cxnSp>
        <p:nvCxnSpPr>
          <p:cNvPr id="53" name="Straight Connector 52">
            <a:extLst>
              <a:ext uri="{FF2B5EF4-FFF2-40B4-BE49-F238E27FC236}">
                <a16:creationId xmlns="" xmlns:a16="http://schemas.microsoft.com/office/drawing/2014/main" id="{A240F47A-08CB-4D7F-9CB0-93C081389240}"/>
              </a:ext>
            </a:extLst>
          </p:cNvPr>
          <p:cNvCxnSpPr>
            <a:cxnSpLocks/>
          </p:cNvCxnSpPr>
          <p:nvPr/>
        </p:nvCxnSpPr>
        <p:spPr>
          <a:xfrm>
            <a:off x="832804" y="4797152"/>
            <a:ext cx="5119180" cy="0"/>
          </a:xfrm>
          <a:prstGeom prst="line">
            <a:avLst/>
          </a:prstGeom>
          <a:ln w="28575">
            <a:solidFill>
              <a:srgbClr val="42577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C52DC5E4-D3C6-4470-84C7-7E7B1909E2A5}"/>
              </a:ext>
            </a:extLst>
          </p:cNvPr>
          <p:cNvCxnSpPr>
            <a:cxnSpLocks/>
          </p:cNvCxnSpPr>
          <p:nvPr/>
        </p:nvCxnSpPr>
        <p:spPr>
          <a:xfrm>
            <a:off x="6816080" y="2454278"/>
            <a:ext cx="5119180" cy="0"/>
          </a:xfrm>
          <a:prstGeom prst="line">
            <a:avLst/>
          </a:prstGeom>
          <a:ln w="28575">
            <a:solidFill>
              <a:srgbClr val="42577D"/>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 xmlns:a16="http://schemas.microsoft.com/office/drawing/2014/main" id="{798529E2-DF05-45EF-A502-EB67014AD3B0}"/>
              </a:ext>
            </a:extLst>
          </p:cNvPr>
          <p:cNvSpPr txBox="1"/>
          <p:nvPr/>
        </p:nvSpPr>
        <p:spPr>
          <a:xfrm>
            <a:off x="7073250" y="1961041"/>
            <a:ext cx="4855398" cy="3600986"/>
          </a:xfrm>
          <a:prstGeom prst="rect">
            <a:avLst/>
          </a:prstGeom>
          <a:noFill/>
        </p:spPr>
        <p:txBody>
          <a:bodyPr wrap="square" lIns="91440" rtlCol="0">
            <a:spAutoFit/>
          </a:bodyPr>
          <a:lstStyle/>
          <a:p>
            <a:pPr algn="ctr">
              <a:spcAft>
                <a:spcPts val="600"/>
              </a:spcAft>
              <a:buClr>
                <a:srgbClr val="42577D"/>
              </a:buClr>
            </a:pPr>
            <a:r>
              <a:rPr lang="en-US" sz="2000" b="1" dirty="0">
                <a:solidFill>
                  <a:srgbClr val="465A80"/>
                </a:solidFill>
                <a:latin typeface="Open Sans" panose="020B0606030504020204" pitchFamily="34" charset="0"/>
                <a:ea typeface="Open Sans" panose="020B0606030504020204" pitchFamily="34" charset="0"/>
                <a:cs typeface="Open Sans" panose="020B0606030504020204" pitchFamily="34" charset="0"/>
              </a:rPr>
              <a:t>Through:</a:t>
            </a:r>
          </a:p>
          <a:p>
            <a:pPr marL="342900" indent="-342900">
              <a:spcAft>
                <a:spcPts val="600"/>
              </a:spcAft>
              <a:buClr>
                <a:srgbClr val="42577D"/>
              </a:buClr>
              <a:buFont typeface="+mj-lt"/>
              <a:buAutoNum type="arabicPeriod"/>
            </a:pPr>
            <a:endParaRPr lang="en-US" sz="1400" dirty="0"/>
          </a:p>
          <a:p>
            <a:pPr marL="342900" indent="-342900">
              <a:spcAft>
                <a:spcPts val="600"/>
              </a:spcAft>
              <a:buClr>
                <a:srgbClr val="42577D"/>
              </a:buClr>
              <a:buFont typeface="+mj-lt"/>
              <a:buAutoNum type="arabicPeriod"/>
            </a:pPr>
            <a:r>
              <a:rPr lang="en-US" sz="1400" dirty="0"/>
              <a:t>Thought Leadership and Content Development</a:t>
            </a:r>
          </a:p>
          <a:p>
            <a:pPr marL="285750" indent="-285750">
              <a:buFont typeface="Arial" panose="020B0604020202020204" pitchFamily="34" charset="0"/>
              <a:buChar char="•"/>
            </a:pPr>
            <a:r>
              <a:rPr lang="es-MX" sz="1400" dirty="0" err="1">
                <a:solidFill>
                  <a:srgbClr val="71AFD3"/>
                </a:solidFill>
              </a:rPr>
              <a:t>Vendor</a:t>
            </a:r>
            <a:r>
              <a:rPr lang="es-MX" sz="1400" dirty="0">
                <a:solidFill>
                  <a:srgbClr val="71AFD3"/>
                </a:solidFill>
              </a:rPr>
              <a:t> </a:t>
            </a:r>
            <a:r>
              <a:rPr lang="es-MX" sz="1400" dirty="0" err="1">
                <a:solidFill>
                  <a:srgbClr val="71AFD3"/>
                </a:solidFill>
              </a:rPr>
              <a:t>Spotlight</a:t>
            </a:r>
            <a:r>
              <a:rPr lang="es-MX" sz="1400" dirty="0">
                <a:solidFill>
                  <a:srgbClr val="71AFD3"/>
                </a:solidFill>
              </a:rPr>
              <a:t> / Case </a:t>
            </a:r>
            <a:r>
              <a:rPr lang="es-MX" sz="1400" dirty="0" err="1">
                <a:solidFill>
                  <a:srgbClr val="71AFD3"/>
                </a:solidFill>
              </a:rPr>
              <a:t>Study</a:t>
            </a:r>
            <a:r>
              <a:rPr lang="es-MX" sz="1400" dirty="0">
                <a:solidFill>
                  <a:srgbClr val="71AFD3"/>
                </a:solidFill>
              </a:rPr>
              <a:t> / White </a:t>
            </a:r>
            <a:r>
              <a:rPr lang="es-MX" sz="1400" dirty="0" err="1">
                <a:solidFill>
                  <a:srgbClr val="71AFD3"/>
                </a:solidFill>
              </a:rPr>
              <a:t>Paper</a:t>
            </a:r>
            <a:endParaRPr lang="es-MX" sz="1400" dirty="0">
              <a:solidFill>
                <a:srgbClr val="71AFD3"/>
              </a:solidFill>
            </a:endParaRPr>
          </a:p>
          <a:p>
            <a:pPr marL="285750" indent="-285750">
              <a:buFont typeface="Arial" panose="020B0604020202020204" pitchFamily="34" charset="0"/>
              <a:buChar char="•"/>
            </a:pPr>
            <a:r>
              <a:rPr lang="es-MX" sz="1400" dirty="0">
                <a:solidFill>
                  <a:srgbClr val="5D6195"/>
                </a:solidFill>
              </a:rPr>
              <a:t>Video </a:t>
            </a:r>
            <a:r>
              <a:rPr lang="es-MX" sz="1400" dirty="0" err="1">
                <a:solidFill>
                  <a:srgbClr val="5D6195"/>
                </a:solidFill>
              </a:rPr>
              <a:t>Insight</a:t>
            </a:r>
            <a:r>
              <a:rPr lang="es-MX" sz="1400" dirty="0">
                <a:solidFill>
                  <a:srgbClr val="5D6195"/>
                </a:solidFill>
              </a:rPr>
              <a:t> / Hot </a:t>
            </a:r>
            <a:r>
              <a:rPr lang="es-MX" sz="1400" dirty="0" err="1">
                <a:solidFill>
                  <a:srgbClr val="5D6195"/>
                </a:solidFill>
              </a:rPr>
              <a:t>Site</a:t>
            </a:r>
            <a:endParaRPr lang="es-MX" sz="1400" dirty="0">
              <a:solidFill>
                <a:srgbClr val="5D6195"/>
              </a:solidFill>
            </a:endParaRPr>
          </a:p>
          <a:p>
            <a:pPr>
              <a:spcAft>
                <a:spcPts val="600"/>
              </a:spcAft>
              <a:buClr>
                <a:srgbClr val="42577D"/>
              </a:buClr>
            </a:pPr>
            <a:endParaRPr lang="es-MX" sz="1400" dirty="0"/>
          </a:p>
          <a:p>
            <a:pPr marL="342900" indent="-342900">
              <a:spcAft>
                <a:spcPts val="600"/>
              </a:spcAft>
              <a:buClr>
                <a:srgbClr val="42577D"/>
              </a:buClr>
              <a:buFont typeface="+mj-lt"/>
              <a:buAutoNum type="arabicPeriod" startAt="2"/>
            </a:pPr>
            <a:r>
              <a:rPr lang="es-MX" sz="1400" dirty="0"/>
              <a:t>B</a:t>
            </a:r>
            <a:r>
              <a:rPr lang="en-US" sz="1400" dirty="0" err="1"/>
              <a:t>usiness</a:t>
            </a:r>
            <a:r>
              <a:rPr lang="en-US" sz="1400" dirty="0"/>
              <a:t> Value Tools</a:t>
            </a:r>
          </a:p>
          <a:p>
            <a:pPr marL="285750" indent="-285750">
              <a:buFont typeface="Arial" panose="020B0604020202020204" pitchFamily="34" charset="0"/>
              <a:buChar char="•"/>
            </a:pPr>
            <a:r>
              <a:rPr lang="es-MX" sz="1400" dirty="0">
                <a:solidFill>
                  <a:srgbClr val="71AFD3"/>
                </a:solidFill>
              </a:rPr>
              <a:t>A</a:t>
            </a:r>
            <a:r>
              <a:rPr lang="en-US" sz="1400" dirty="0" err="1">
                <a:solidFill>
                  <a:srgbClr val="71AFD3"/>
                </a:solidFill>
              </a:rPr>
              <a:t>uto</a:t>
            </a:r>
            <a:r>
              <a:rPr lang="en-US" sz="1400" dirty="0">
                <a:solidFill>
                  <a:srgbClr val="71AFD3"/>
                </a:solidFill>
              </a:rPr>
              <a:t> Assessment Tool / </a:t>
            </a:r>
            <a:r>
              <a:rPr lang="es-MX" sz="1400" dirty="0">
                <a:solidFill>
                  <a:srgbClr val="71AFD3"/>
                </a:solidFill>
              </a:rPr>
              <a:t>E</a:t>
            </a:r>
            <a:r>
              <a:rPr lang="en-US" sz="1400" dirty="0" err="1">
                <a:solidFill>
                  <a:srgbClr val="71AFD3"/>
                </a:solidFill>
              </a:rPr>
              <a:t>nd</a:t>
            </a:r>
            <a:r>
              <a:rPr lang="en-US" sz="1400" dirty="0">
                <a:solidFill>
                  <a:srgbClr val="71AFD3"/>
                </a:solidFill>
              </a:rPr>
              <a:t> User DX Workshop</a:t>
            </a:r>
          </a:p>
          <a:p>
            <a:pPr>
              <a:spcAft>
                <a:spcPts val="600"/>
              </a:spcAft>
              <a:buClr>
                <a:srgbClr val="42577D"/>
              </a:buClr>
            </a:pPr>
            <a:endParaRPr lang="es-MX" sz="1400" dirty="0"/>
          </a:p>
          <a:p>
            <a:pPr marL="342900" indent="-342900">
              <a:spcAft>
                <a:spcPts val="600"/>
              </a:spcAft>
              <a:buClr>
                <a:srgbClr val="42577D"/>
              </a:buClr>
              <a:buFont typeface="+mj-lt"/>
              <a:buAutoNum type="arabicPeriod" startAt="3"/>
            </a:pPr>
            <a:r>
              <a:rPr lang="en-US" sz="1400" dirty="0"/>
              <a:t>Sales Advisory</a:t>
            </a:r>
          </a:p>
          <a:p>
            <a:pPr marL="285750" indent="-285750">
              <a:buFont typeface="Arial" panose="020B0604020202020204" pitchFamily="34" charset="0"/>
              <a:buChar char="•"/>
            </a:pPr>
            <a:r>
              <a:rPr lang="es-MX" sz="1400" dirty="0">
                <a:solidFill>
                  <a:srgbClr val="71AFD3"/>
                </a:solidFill>
              </a:rPr>
              <a:t>CXO Sales </a:t>
            </a:r>
            <a:r>
              <a:rPr lang="es-MX" sz="1400" dirty="0" err="1">
                <a:solidFill>
                  <a:srgbClr val="71AFD3"/>
                </a:solidFill>
              </a:rPr>
              <a:t>Effectiveness</a:t>
            </a:r>
            <a:endParaRPr lang="es-MX" sz="1400" dirty="0"/>
          </a:p>
          <a:p>
            <a:pPr>
              <a:spcAft>
                <a:spcPts val="600"/>
              </a:spcAft>
              <a:buClr>
                <a:srgbClr val="42577D"/>
              </a:buClr>
            </a:pPr>
            <a:endParaRPr lang="es-MX" sz="1400" dirty="0"/>
          </a:p>
          <a:p>
            <a:pPr>
              <a:spcAft>
                <a:spcPts val="600"/>
              </a:spcAft>
              <a:buClr>
                <a:srgbClr val="42577D"/>
              </a:buClr>
            </a:pPr>
            <a:endParaRPr lang="en-US" sz="1400" dirty="0"/>
          </a:p>
        </p:txBody>
      </p:sp>
    </p:spTree>
    <p:extLst>
      <p:ext uri="{BB962C8B-B14F-4D97-AF65-F5344CB8AC3E}">
        <p14:creationId xmlns:p14="http://schemas.microsoft.com/office/powerpoint/2010/main" val="346552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A55DDC-E189-4F4C-8BC7-1B5F70AC72BB}"/>
              </a:ext>
            </a:extLst>
          </p:cNvPr>
          <p:cNvSpPr>
            <a:spLocks noGrp="1"/>
          </p:cNvSpPr>
          <p:nvPr>
            <p:ph type="sldNum" sz="quarter" idx="12"/>
          </p:nvPr>
        </p:nvSpPr>
        <p:spPr/>
        <p:txBody>
          <a:bodyPr/>
          <a:lstStyle/>
          <a:p>
            <a:fld id="{30879362-658A-E344-B7E9-F19991414F7F}" type="slidenum">
              <a:rPr lang="en-US" smtClean="0"/>
              <a:pPr/>
              <a:t>12</a:t>
            </a:fld>
            <a:endParaRPr lang="en-US"/>
          </a:p>
        </p:txBody>
      </p:sp>
      <p:sp>
        <p:nvSpPr>
          <p:cNvPr id="4" name="Footer Placeholder 3">
            <a:extLst>
              <a:ext uri="{FF2B5EF4-FFF2-40B4-BE49-F238E27FC236}">
                <a16:creationId xmlns="" xmlns:a16="http://schemas.microsoft.com/office/drawing/2014/main" id="{4E6C4055-FD9D-4AB8-90B2-0CBF91B23FC4}"/>
              </a:ext>
            </a:extLst>
          </p:cNvPr>
          <p:cNvSpPr>
            <a:spLocks noGrp="1"/>
          </p:cNvSpPr>
          <p:nvPr>
            <p:ph type="ftr" sz="quarter" idx="11"/>
          </p:nvPr>
        </p:nvSpPr>
        <p:spPr/>
        <p:txBody>
          <a:bodyPr/>
          <a:lstStyle/>
          <a:p>
            <a:pPr algn="r"/>
            <a:r>
              <a:rPr lang="en-US"/>
              <a:t>© IDC</a:t>
            </a:r>
            <a:endParaRPr lang="en-US" dirty="0"/>
          </a:p>
        </p:txBody>
      </p:sp>
      <p:grpSp>
        <p:nvGrpSpPr>
          <p:cNvPr id="21" name="Group 20">
            <a:extLst>
              <a:ext uri="{FF2B5EF4-FFF2-40B4-BE49-F238E27FC236}">
                <a16:creationId xmlns="" xmlns:a16="http://schemas.microsoft.com/office/drawing/2014/main" id="{4879A171-4D4A-43DB-AF8B-9E3FD21E3062}"/>
              </a:ext>
            </a:extLst>
          </p:cNvPr>
          <p:cNvGrpSpPr/>
          <p:nvPr/>
        </p:nvGrpSpPr>
        <p:grpSpPr>
          <a:xfrm>
            <a:off x="9073007" y="116632"/>
            <a:ext cx="2999657" cy="1445980"/>
            <a:chOff x="9264352" y="260648"/>
            <a:chExt cx="2999657" cy="1445980"/>
          </a:xfrm>
        </p:grpSpPr>
        <p:grpSp>
          <p:nvGrpSpPr>
            <p:cNvPr id="22" name="Group 21">
              <a:extLst>
                <a:ext uri="{FF2B5EF4-FFF2-40B4-BE49-F238E27FC236}">
                  <a16:creationId xmlns="" xmlns:a16="http://schemas.microsoft.com/office/drawing/2014/main" id="{C3810E38-0403-4E15-AC75-52DCDEF2C81C}"/>
                </a:ext>
              </a:extLst>
            </p:cNvPr>
            <p:cNvGrpSpPr/>
            <p:nvPr/>
          </p:nvGrpSpPr>
          <p:grpSpPr>
            <a:xfrm>
              <a:off x="9354513" y="542859"/>
              <a:ext cx="2678154" cy="1163769"/>
              <a:chOff x="1116711" y="1442509"/>
              <a:chExt cx="6910580" cy="4139031"/>
            </a:xfrm>
          </p:grpSpPr>
          <p:grpSp>
            <p:nvGrpSpPr>
              <p:cNvPr id="24" name="Group 23">
                <a:extLst>
                  <a:ext uri="{FF2B5EF4-FFF2-40B4-BE49-F238E27FC236}">
                    <a16:creationId xmlns="" xmlns:a16="http://schemas.microsoft.com/office/drawing/2014/main" id="{07ECCA28-5449-4FB7-AE8D-F0F3F0988D42}"/>
                  </a:ext>
                </a:extLst>
              </p:cNvPr>
              <p:cNvGrpSpPr/>
              <p:nvPr/>
            </p:nvGrpSpPr>
            <p:grpSpPr>
              <a:xfrm>
                <a:off x="1116711" y="1442509"/>
                <a:ext cx="6910580" cy="3109761"/>
                <a:chOff x="1828800" y="1398777"/>
                <a:chExt cx="5486400" cy="2468880"/>
              </a:xfrm>
            </p:grpSpPr>
            <p:pic>
              <p:nvPicPr>
                <p:cNvPr id="29" name="Picture 28" descr="Untitled-1.png">
                  <a:extLst>
                    <a:ext uri="{FF2B5EF4-FFF2-40B4-BE49-F238E27FC236}">
                      <a16:creationId xmlns="" xmlns:a16="http://schemas.microsoft.com/office/drawing/2014/main" id="{62388D09-4589-4758-BDB0-E3E2AACA6FC1}"/>
                    </a:ext>
                  </a:extLst>
                </p:cNvPr>
                <p:cNvPicPr>
                  <a:picLocks/>
                </p:cNvPicPr>
                <p:nvPr/>
              </p:nvPicPr>
              <p:blipFill>
                <a:blip r:embed="rId2" cstate="print"/>
                <a:stretch>
                  <a:fillRect/>
                </a:stretch>
              </p:blipFill>
              <p:spPr>
                <a:xfrm>
                  <a:off x="1828800" y="1398777"/>
                  <a:ext cx="5486400" cy="2468880"/>
                </a:xfrm>
                <a:prstGeom prst="rect">
                  <a:avLst/>
                </a:prstGeom>
              </p:spPr>
            </p:pic>
            <p:grpSp>
              <p:nvGrpSpPr>
                <p:cNvPr id="30" name="Group 29">
                  <a:extLst>
                    <a:ext uri="{FF2B5EF4-FFF2-40B4-BE49-F238E27FC236}">
                      <a16:creationId xmlns="" xmlns:a16="http://schemas.microsoft.com/office/drawing/2014/main" id="{A53BDBCF-6A56-422F-80DE-B1D636A276F6}"/>
                    </a:ext>
                  </a:extLst>
                </p:cNvPr>
                <p:cNvGrpSpPr/>
                <p:nvPr/>
              </p:nvGrpSpPr>
              <p:grpSpPr>
                <a:xfrm>
                  <a:off x="2117158" y="1817946"/>
                  <a:ext cx="4896503" cy="2029659"/>
                  <a:chOff x="2117158" y="1817946"/>
                  <a:chExt cx="4896503" cy="2029659"/>
                </a:xfrm>
              </p:grpSpPr>
              <p:sp>
                <p:nvSpPr>
                  <p:cNvPr id="31" name="Rectangle 30">
                    <a:extLst>
                      <a:ext uri="{FF2B5EF4-FFF2-40B4-BE49-F238E27FC236}">
                        <a16:creationId xmlns="" xmlns:a16="http://schemas.microsoft.com/office/drawing/2014/main" id="{9E2AD058-FCCD-4E02-8AA9-CE883439673C}"/>
                      </a:ext>
                    </a:extLst>
                  </p:cNvPr>
                  <p:cNvSpPr/>
                  <p:nvPr/>
                </p:nvSpPr>
                <p:spPr>
                  <a:xfrm rot="18329991">
                    <a:off x="2274633" y="1910074"/>
                    <a:ext cx="1780056" cy="2095006"/>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E</a:t>
                    </a:r>
                    <a:r>
                      <a:rPr lang="en-US" sz="1000" b="1" dirty="0">
                        <a:ln>
                          <a:solidFill>
                            <a:schemeClr val="tx1"/>
                          </a:solidFill>
                        </a:ln>
                      </a:rPr>
                      <a:t> v a l u a t e</a:t>
                    </a:r>
                  </a:p>
                </p:txBody>
              </p:sp>
              <p:sp>
                <p:nvSpPr>
                  <p:cNvPr id="32" name="Rectangle 31">
                    <a:extLst>
                      <a:ext uri="{FF2B5EF4-FFF2-40B4-BE49-F238E27FC236}">
                        <a16:creationId xmlns="" xmlns:a16="http://schemas.microsoft.com/office/drawing/2014/main" id="{96B04FA0-F3C3-42B2-896F-7B6F240EDECD}"/>
                      </a:ext>
                    </a:extLst>
                  </p:cNvPr>
                  <p:cNvSpPr/>
                  <p:nvPr/>
                </p:nvSpPr>
                <p:spPr>
                  <a:xfrm rot="4270456">
                    <a:off x="5167129" y="1775761"/>
                    <a:ext cx="1780057" cy="1864428"/>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R</a:t>
                    </a:r>
                    <a:r>
                      <a:rPr lang="en-US" sz="1000" b="1" dirty="0">
                        <a:ln>
                          <a:solidFill>
                            <a:schemeClr val="tx1"/>
                          </a:solidFill>
                        </a:ln>
                      </a:rPr>
                      <a:t> e n e w</a:t>
                    </a:r>
                  </a:p>
                </p:txBody>
              </p:sp>
              <p:sp>
                <p:nvSpPr>
                  <p:cNvPr id="33" name="Rectangle 32">
                    <a:extLst>
                      <a:ext uri="{FF2B5EF4-FFF2-40B4-BE49-F238E27FC236}">
                        <a16:creationId xmlns="" xmlns:a16="http://schemas.microsoft.com/office/drawing/2014/main" id="{D19EAE17-2E93-437C-91C5-83275EB6F937}"/>
                      </a:ext>
                    </a:extLst>
                  </p:cNvPr>
                  <p:cNvSpPr/>
                  <p:nvPr/>
                </p:nvSpPr>
                <p:spPr>
                  <a:xfrm rot="20269450">
                    <a:off x="2398178" y="2343951"/>
                    <a:ext cx="2062783" cy="1122759"/>
                  </a:xfrm>
                  <a:prstGeom prst="rect">
                    <a:avLst/>
                  </a:prstGeom>
                  <a:noFill/>
                </p:spPr>
                <p:txBody>
                  <a:bodyPr spcFirstLastPara="1" wrap="none" lIns="91440" tIns="45720" rIns="91440" bIns="45720" numCol="1">
                    <a:prstTxWarp prst="textArchDown">
                      <a:avLst>
                        <a:gd name="adj" fmla="val 20769590"/>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E</a:t>
                    </a:r>
                    <a:r>
                      <a:rPr lang="en-US" sz="1000" b="1" dirty="0">
                        <a:ln>
                          <a:solidFill>
                            <a:schemeClr val="bg1"/>
                          </a:solidFill>
                        </a:ln>
                        <a:solidFill>
                          <a:schemeClr val="bg1"/>
                        </a:solidFill>
                      </a:rPr>
                      <a:t> x p l o r e</a:t>
                    </a:r>
                  </a:p>
                </p:txBody>
              </p:sp>
              <p:sp>
                <p:nvSpPr>
                  <p:cNvPr id="34" name="Rectangle 33">
                    <a:extLst>
                      <a:ext uri="{FF2B5EF4-FFF2-40B4-BE49-F238E27FC236}">
                        <a16:creationId xmlns="" xmlns:a16="http://schemas.microsoft.com/office/drawing/2014/main" id="{E68FC95E-BB84-48F2-89D3-6C3E8474EF94}"/>
                      </a:ext>
                    </a:extLst>
                  </p:cNvPr>
                  <p:cNvSpPr/>
                  <p:nvPr/>
                </p:nvSpPr>
                <p:spPr>
                  <a:xfrm rot="19733318">
                    <a:off x="4520461" y="1966475"/>
                    <a:ext cx="2022804" cy="640473"/>
                  </a:xfrm>
                  <a:prstGeom prst="rect">
                    <a:avLst/>
                  </a:prstGeom>
                  <a:noFill/>
                </p:spPr>
                <p:txBody>
                  <a:bodyPr spcFirstLastPara="1" wrap="none" lIns="91440" tIns="45720" rIns="91440" bIns="45720" numCol="1">
                    <a:prstTxWarp prst="textArchUp">
                      <a:avLst>
                        <a:gd name="adj" fmla="val 11950206"/>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A</a:t>
                    </a:r>
                    <a:r>
                      <a:rPr lang="en-US" sz="1000" b="1" dirty="0">
                        <a:ln>
                          <a:solidFill>
                            <a:schemeClr val="bg1"/>
                          </a:solidFill>
                        </a:ln>
                        <a:solidFill>
                          <a:schemeClr val="bg1"/>
                        </a:solidFill>
                      </a:rPr>
                      <a:t>dvocate</a:t>
                    </a:r>
                  </a:p>
                </p:txBody>
              </p:sp>
              <p:sp>
                <p:nvSpPr>
                  <p:cNvPr id="35" name="Rectangle 34">
                    <a:extLst>
                      <a:ext uri="{FF2B5EF4-FFF2-40B4-BE49-F238E27FC236}">
                        <a16:creationId xmlns="" xmlns:a16="http://schemas.microsoft.com/office/drawing/2014/main" id="{048C8279-E1A9-4A4D-A5F7-ED644F2CD095}"/>
                      </a:ext>
                    </a:extLst>
                  </p:cNvPr>
                  <p:cNvSpPr/>
                  <p:nvPr/>
                </p:nvSpPr>
                <p:spPr>
                  <a:xfrm rot="2454120">
                    <a:off x="3553572" y="2171505"/>
                    <a:ext cx="1586767" cy="69523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P</a:t>
                    </a:r>
                    <a:r>
                      <a:rPr lang="en-US" sz="1000" b="1" dirty="0">
                        <a:ln>
                          <a:solidFill>
                            <a:schemeClr val="bg1"/>
                          </a:solidFill>
                        </a:ln>
                        <a:solidFill>
                          <a:schemeClr val="bg1"/>
                        </a:solidFill>
                      </a:rPr>
                      <a:t>urchase</a:t>
                    </a:r>
                  </a:p>
                </p:txBody>
              </p:sp>
              <p:sp>
                <p:nvSpPr>
                  <p:cNvPr id="36" name="Rectangle 35">
                    <a:extLst>
                      <a:ext uri="{FF2B5EF4-FFF2-40B4-BE49-F238E27FC236}">
                        <a16:creationId xmlns="" xmlns:a16="http://schemas.microsoft.com/office/drawing/2014/main" id="{7D003E5E-94E9-4116-80B0-ED1E6716498A}"/>
                      </a:ext>
                    </a:extLst>
                  </p:cNvPr>
                  <p:cNvSpPr/>
                  <p:nvPr/>
                </p:nvSpPr>
                <p:spPr>
                  <a:xfrm rot="321734">
                    <a:off x="4950878" y="2391577"/>
                    <a:ext cx="2062783" cy="1122759"/>
                  </a:xfrm>
                  <a:prstGeom prst="rect">
                    <a:avLst/>
                  </a:prstGeom>
                  <a:noFill/>
                </p:spPr>
                <p:txBody>
                  <a:bodyPr spcFirstLastPara="1" wrap="none" lIns="91440" tIns="45720" rIns="91440" bIns="45720" numCol="1">
                    <a:prstTxWarp prst="textArchDown">
                      <a:avLst>
                        <a:gd name="adj" fmla="val 20802952"/>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E</a:t>
                    </a:r>
                    <a:r>
                      <a:rPr lang="en-US" sz="1000" b="1" dirty="0">
                        <a:ln>
                          <a:solidFill>
                            <a:schemeClr val="tx1"/>
                          </a:solidFill>
                        </a:ln>
                      </a:rPr>
                      <a:t> x p a n d</a:t>
                    </a:r>
                  </a:p>
                </p:txBody>
              </p:sp>
            </p:grpSp>
          </p:grpSp>
          <p:pic>
            <p:nvPicPr>
              <p:cNvPr id="25" name="Picture 2">
                <a:extLst>
                  <a:ext uri="{FF2B5EF4-FFF2-40B4-BE49-F238E27FC236}">
                    <a16:creationId xmlns="" xmlns:a16="http://schemas.microsoft.com/office/drawing/2014/main" id="{E65E598A-87D0-49F2-BCF4-B5B59C2EEA6C}"/>
                  </a:ext>
                </a:extLst>
              </p:cNvPr>
              <p:cNvPicPr>
                <a:picLocks noChangeAspect="1" noChangeArrowheads="1"/>
              </p:cNvPicPr>
              <p:nvPr/>
            </p:nvPicPr>
            <p:blipFill>
              <a:blip r:embed="rId3"/>
              <a:srcRect/>
              <a:stretch>
                <a:fillRect/>
              </a:stretch>
            </p:blipFill>
            <p:spPr bwMode="auto">
              <a:xfrm rot="16200000">
                <a:off x="2585411" y="2911206"/>
                <a:ext cx="421914" cy="3359310"/>
              </a:xfrm>
              <a:prstGeom prst="rect">
                <a:avLst/>
              </a:prstGeom>
              <a:noFill/>
              <a:ln w="9525">
                <a:noFill/>
                <a:miter lim="800000"/>
                <a:headEnd/>
                <a:tailEnd/>
              </a:ln>
              <a:effectLst/>
            </p:spPr>
          </p:pic>
          <p:pic>
            <p:nvPicPr>
              <p:cNvPr id="26" name="Picture 2">
                <a:extLst>
                  <a:ext uri="{FF2B5EF4-FFF2-40B4-BE49-F238E27FC236}">
                    <a16:creationId xmlns="" xmlns:a16="http://schemas.microsoft.com/office/drawing/2014/main" id="{EE62A4EB-DFEB-4F45-917D-401C653706FE}"/>
                  </a:ext>
                </a:extLst>
              </p:cNvPr>
              <p:cNvPicPr>
                <a:picLocks noChangeAspect="1" noChangeArrowheads="1"/>
              </p:cNvPicPr>
              <p:nvPr/>
            </p:nvPicPr>
            <p:blipFill>
              <a:blip r:embed="rId3"/>
              <a:srcRect/>
              <a:stretch>
                <a:fillRect/>
              </a:stretch>
            </p:blipFill>
            <p:spPr bwMode="auto">
              <a:xfrm rot="16200000">
                <a:off x="6040698" y="2911206"/>
                <a:ext cx="421914" cy="3359310"/>
              </a:xfrm>
              <a:prstGeom prst="rect">
                <a:avLst/>
              </a:prstGeom>
              <a:noFill/>
              <a:ln w="9525">
                <a:noFill/>
                <a:miter lim="800000"/>
                <a:headEnd/>
                <a:tailEnd/>
              </a:ln>
              <a:effectLst/>
            </p:spPr>
          </p:pic>
          <p:sp>
            <p:nvSpPr>
              <p:cNvPr id="27" name="TextBox 26">
                <a:extLst>
                  <a:ext uri="{FF2B5EF4-FFF2-40B4-BE49-F238E27FC236}">
                    <a16:creationId xmlns="" xmlns:a16="http://schemas.microsoft.com/office/drawing/2014/main" id="{8E1100BF-5A7D-46C9-91A4-3AE0749BE637}"/>
                  </a:ext>
                </a:extLst>
              </p:cNvPr>
              <p:cNvSpPr txBox="1"/>
              <p:nvPr/>
            </p:nvSpPr>
            <p:spPr>
              <a:xfrm>
                <a:off x="1746273" y="4705837"/>
                <a:ext cx="2648068" cy="875703"/>
              </a:xfrm>
              <a:prstGeom prst="rect">
                <a:avLst/>
              </a:prstGeom>
              <a:noFill/>
            </p:spPr>
            <p:txBody>
              <a:bodyPr wrap="none" lIns="91440" rtlCol="0">
                <a:spAutoFit/>
              </a:bodyPr>
              <a:lstStyle/>
              <a:p>
                <a:pPr marL="274320" indent="-274320">
                  <a:spcAft>
                    <a:spcPts val="600"/>
                  </a:spcAft>
                  <a:buClr>
                    <a:schemeClr val="tx2"/>
                  </a:buClr>
                </a:pPr>
                <a:r>
                  <a:rPr lang="en-US" sz="1000" dirty="0"/>
                  <a:t>Creation Loop</a:t>
                </a:r>
              </a:p>
            </p:txBody>
          </p:sp>
          <p:sp>
            <p:nvSpPr>
              <p:cNvPr id="28" name="TextBox 27">
                <a:extLst>
                  <a:ext uri="{FF2B5EF4-FFF2-40B4-BE49-F238E27FC236}">
                    <a16:creationId xmlns="" xmlns:a16="http://schemas.microsoft.com/office/drawing/2014/main" id="{3D21DB44-1B70-446B-AF25-21A9B9387DB4}"/>
                  </a:ext>
                </a:extLst>
              </p:cNvPr>
              <p:cNvSpPr txBox="1"/>
              <p:nvPr/>
            </p:nvSpPr>
            <p:spPr>
              <a:xfrm>
                <a:off x="5283267" y="4705837"/>
                <a:ext cx="2420569" cy="875703"/>
              </a:xfrm>
              <a:prstGeom prst="rect">
                <a:avLst/>
              </a:prstGeom>
              <a:noFill/>
            </p:spPr>
            <p:txBody>
              <a:bodyPr wrap="none" lIns="91440" rtlCol="0">
                <a:spAutoFit/>
              </a:bodyPr>
              <a:lstStyle/>
              <a:p>
                <a:pPr marL="274320" indent="-274320">
                  <a:spcAft>
                    <a:spcPts val="600"/>
                  </a:spcAft>
                  <a:buClr>
                    <a:schemeClr val="tx2"/>
                  </a:buClr>
                </a:pPr>
                <a:r>
                  <a:rPr lang="en-US" sz="1000" dirty="0"/>
                  <a:t>Loyalty Loop</a:t>
                </a:r>
              </a:p>
            </p:txBody>
          </p:sp>
        </p:grpSp>
        <p:sp>
          <p:nvSpPr>
            <p:cNvPr id="23" name="Rectangle 22">
              <a:extLst>
                <a:ext uri="{FF2B5EF4-FFF2-40B4-BE49-F238E27FC236}">
                  <a16:creationId xmlns="" xmlns:a16="http://schemas.microsoft.com/office/drawing/2014/main" id="{D39FD144-E2FE-47D5-BC3A-90994FDC450D}"/>
                </a:ext>
              </a:extLst>
            </p:cNvPr>
            <p:cNvSpPr/>
            <p:nvPr/>
          </p:nvSpPr>
          <p:spPr>
            <a:xfrm>
              <a:off x="9264352" y="260648"/>
              <a:ext cx="2999657" cy="307777"/>
            </a:xfrm>
            <a:prstGeom prst="rect">
              <a:avLst/>
            </a:prstGeom>
          </p:spPr>
          <p:txBody>
            <a:bodyPr wrap="square">
              <a:spAutoFit/>
            </a:bodyPr>
            <a:lstStyle/>
            <a:p>
              <a:r>
                <a:rPr lang="en-US" sz="1400" b="1" dirty="0">
                  <a:solidFill>
                    <a:srgbClr val="0070C0"/>
                  </a:solidFill>
                </a:rPr>
                <a:t>IDC Customer Experience Loop </a:t>
              </a:r>
            </a:p>
          </p:txBody>
        </p:sp>
      </p:grpSp>
      <p:pic>
        <p:nvPicPr>
          <p:cNvPr id="37" name="Picture 36">
            <a:extLst>
              <a:ext uri="{FF2B5EF4-FFF2-40B4-BE49-F238E27FC236}">
                <a16:creationId xmlns="" xmlns:a16="http://schemas.microsoft.com/office/drawing/2014/main" id="{DB1A773F-E502-4CA2-B8C1-F7F0608614BD}"/>
              </a:ext>
            </a:extLst>
          </p:cNvPr>
          <p:cNvPicPr>
            <a:picLocks noChangeAspect="1"/>
          </p:cNvPicPr>
          <p:nvPr/>
        </p:nvPicPr>
        <p:blipFill>
          <a:blip r:embed="rId4"/>
          <a:stretch>
            <a:fillRect/>
          </a:stretch>
        </p:blipFill>
        <p:spPr>
          <a:xfrm>
            <a:off x="505889" y="280082"/>
            <a:ext cx="475001" cy="469542"/>
          </a:xfrm>
          <a:prstGeom prst="rect">
            <a:avLst/>
          </a:prstGeom>
        </p:spPr>
      </p:pic>
      <p:sp>
        <p:nvSpPr>
          <p:cNvPr id="38" name="Rectangle 37">
            <a:extLst>
              <a:ext uri="{FF2B5EF4-FFF2-40B4-BE49-F238E27FC236}">
                <a16:creationId xmlns="" xmlns:a16="http://schemas.microsoft.com/office/drawing/2014/main" id="{5808A3E8-A296-47E6-97F4-60BB4018D74B}"/>
              </a:ext>
            </a:extLst>
          </p:cNvPr>
          <p:cNvSpPr/>
          <p:nvPr/>
        </p:nvSpPr>
        <p:spPr>
          <a:xfrm>
            <a:off x="1051003" y="779800"/>
            <a:ext cx="5255775" cy="646331"/>
          </a:xfrm>
          <a:prstGeom prst="rect">
            <a:avLst/>
          </a:prstGeom>
        </p:spPr>
        <p:txBody>
          <a:bodyPr wrap="square">
            <a:spAutoFit/>
          </a:bodyPr>
          <a:lstStyle/>
          <a:p>
            <a:r>
              <a:rPr lang="en-US" dirty="0">
                <a:solidFill>
                  <a:srgbClr val="4D8A54"/>
                </a:solidFill>
              </a:rPr>
              <a:t>Customers master the solution and may expand use by adding users and functionality</a:t>
            </a:r>
          </a:p>
        </p:txBody>
      </p:sp>
      <p:sp>
        <p:nvSpPr>
          <p:cNvPr id="121" name="Title 2">
            <a:extLst>
              <a:ext uri="{FF2B5EF4-FFF2-40B4-BE49-F238E27FC236}">
                <a16:creationId xmlns="" xmlns:a16="http://schemas.microsoft.com/office/drawing/2014/main" id="{03E06D13-AFEB-4821-955A-D8FD9B4808F4}"/>
              </a:ext>
            </a:extLst>
          </p:cNvPr>
          <p:cNvSpPr txBox="1">
            <a:spLocks/>
          </p:cNvSpPr>
          <p:nvPr/>
        </p:nvSpPr>
        <p:spPr>
          <a:xfrm>
            <a:off x="1025231" y="52958"/>
            <a:ext cx="10820400" cy="9445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s-MX" sz="3000" b="1" dirty="0" err="1">
                <a:solidFill>
                  <a:srgbClr val="4D8A54"/>
                </a:solidFill>
              </a:rPr>
              <a:t>Expand</a:t>
            </a:r>
            <a:r>
              <a:rPr lang="es-MX" sz="3000" b="1" dirty="0">
                <a:solidFill>
                  <a:srgbClr val="4D8A54"/>
                </a:solidFill>
              </a:rPr>
              <a:t> </a:t>
            </a:r>
            <a:r>
              <a:rPr lang="es-MX" sz="3000" b="1" dirty="0" err="1">
                <a:solidFill>
                  <a:srgbClr val="4D8A54"/>
                </a:solidFill>
              </a:rPr>
              <a:t>Stage</a:t>
            </a:r>
            <a:endParaRPr lang="es-MX" sz="3000" b="1" dirty="0">
              <a:solidFill>
                <a:srgbClr val="4D8A54"/>
              </a:solidFill>
            </a:endParaRPr>
          </a:p>
        </p:txBody>
      </p:sp>
      <p:cxnSp>
        <p:nvCxnSpPr>
          <p:cNvPr id="122" name="Straight Connector 121">
            <a:extLst>
              <a:ext uri="{FF2B5EF4-FFF2-40B4-BE49-F238E27FC236}">
                <a16:creationId xmlns="" xmlns:a16="http://schemas.microsoft.com/office/drawing/2014/main" id="{6FF269B0-BCC6-44B5-B7FE-6A81C0B1CDCA}"/>
              </a:ext>
            </a:extLst>
          </p:cNvPr>
          <p:cNvCxnSpPr/>
          <p:nvPr/>
        </p:nvCxnSpPr>
        <p:spPr>
          <a:xfrm flipV="1">
            <a:off x="5947" y="1661786"/>
            <a:ext cx="12192000" cy="42203"/>
          </a:xfrm>
          <a:prstGeom prst="line">
            <a:avLst/>
          </a:prstGeom>
          <a:ln>
            <a:solidFill>
              <a:srgbClr val="4D8A54"/>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 xmlns:a16="http://schemas.microsoft.com/office/drawing/2014/main" id="{F406482B-72FE-43F3-A910-D3C2F52459C1}"/>
              </a:ext>
            </a:extLst>
          </p:cNvPr>
          <p:cNvCxnSpPr>
            <a:cxnSpLocks/>
          </p:cNvCxnSpPr>
          <p:nvPr/>
        </p:nvCxnSpPr>
        <p:spPr>
          <a:xfrm>
            <a:off x="720431" y="2409810"/>
            <a:ext cx="5119180" cy="0"/>
          </a:xfrm>
          <a:prstGeom prst="line">
            <a:avLst/>
          </a:prstGeom>
          <a:ln w="28575">
            <a:solidFill>
              <a:srgbClr val="4D8A5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00DE2DDD-773E-4B0E-9A49-D2145015B5C2}"/>
              </a:ext>
            </a:extLst>
          </p:cNvPr>
          <p:cNvCxnSpPr>
            <a:cxnSpLocks/>
          </p:cNvCxnSpPr>
          <p:nvPr/>
        </p:nvCxnSpPr>
        <p:spPr>
          <a:xfrm flipV="1">
            <a:off x="6744072" y="2409810"/>
            <a:ext cx="5328592" cy="11078"/>
          </a:xfrm>
          <a:prstGeom prst="line">
            <a:avLst/>
          </a:prstGeom>
          <a:ln w="28575">
            <a:no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 xmlns:a16="http://schemas.microsoft.com/office/drawing/2014/main" id="{C2A3499D-C761-4140-A99B-BC7D4A92A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3944" y="2572954"/>
            <a:ext cx="562041" cy="485250"/>
          </a:xfrm>
          <a:prstGeom prst="rect">
            <a:avLst/>
          </a:prstGeom>
        </p:spPr>
      </p:pic>
      <p:pic>
        <p:nvPicPr>
          <p:cNvPr id="49" name="Picture 48">
            <a:extLst>
              <a:ext uri="{FF2B5EF4-FFF2-40B4-BE49-F238E27FC236}">
                <a16:creationId xmlns="" xmlns:a16="http://schemas.microsoft.com/office/drawing/2014/main" id="{AE88E19C-2B1D-4365-988C-D0AA643CFF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618" y="3597004"/>
            <a:ext cx="575111" cy="480068"/>
          </a:xfrm>
          <a:prstGeom prst="rect">
            <a:avLst/>
          </a:prstGeom>
        </p:spPr>
      </p:pic>
      <p:pic>
        <p:nvPicPr>
          <p:cNvPr id="50" name="Picture 49">
            <a:extLst>
              <a:ext uri="{FF2B5EF4-FFF2-40B4-BE49-F238E27FC236}">
                <a16:creationId xmlns="" xmlns:a16="http://schemas.microsoft.com/office/drawing/2014/main" id="{9970F305-8D55-40FD-B16B-0D6B7C6BFB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9818" y="4545898"/>
            <a:ext cx="524463" cy="467278"/>
          </a:xfrm>
          <a:prstGeom prst="rect">
            <a:avLst/>
          </a:prstGeom>
        </p:spPr>
      </p:pic>
      <p:pic>
        <p:nvPicPr>
          <p:cNvPr id="55" name="Picture 54">
            <a:extLst>
              <a:ext uri="{FF2B5EF4-FFF2-40B4-BE49-F238E27FC236}">
                <a16:creationId xmlns="" xmlns:a16="http://schemas.microsoft.com/office/drawing/2014/main" id="{08F97DDD-B5E1-42CD-BE3E-0C191C983F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0284" y="5589240"/>
            <a:ext cx="523377" cy="464680"/>
          </a:xfrm>
          <a:prstGeom prst="rect">
            <a:avLst/>
          </a:prstGeom>
        </p:spPr>
      </p:pic>
      <p:sp>
        <p:nvSpPr>
          <p:cNvPr id="56" name="TextBox 55">
            <a:extLst>
              <a:ext uri="{FF2B5EF4-FFF2-40B4-BE49-F238E27FC236}">
                <a16:creationId xmlns="" xmlns:a16="http://schemas.microsoft.com/office/drawing/2014/main" id="{936B67A9-A2E9-4574-A13F-47EC9A2167ED}"/>
              </a:ext>
            </a:extLst>
          </p:cNvPr>
          <p:cNvSpPr txBox="1"/>
          <p:nvPr/>
        </p:nvSpPr>
        <p:spPr>
          <a:xfrm>
            <a:off x="695400" y="1988840"/>
            <a:ext cx="5119180" cy="3631763"/>
          </a:xfrm>
          <a:prstGeom prst="rect">
            <a:avLst/>
          </a:prstGeom>
          <a:noFill/>
        </p:spPr>
        <p:txBody>
          <a:bodyPr wrap="square" lIns="91440" rtlCol="0">
            <a:spAutoFit/>
          </a:bodyPr>
          <a:lstStyle/>
          <a:p>
            <a:pPr algn="ctr">
              <a:spcAft>
                <a:spcPts val="600"/>
              </a:spcAft>
              <a:buClr>
                <a:schemeClr val="tx2"/>
              </a:buClr>
            </a:pPr>
            <a:r>
              <a:rPr lang="en-US" sz="2000" b="1" dirty="0">
                <a:solidFill>
                  <a:srgbClr val="638A63"/>
                </a:solidFill>
                <a:latin typeface="Open Sans" panose="020B0606030504020204" pitchFamily="34" charset="0"/>
                <a:ea typeface="Open Sans" panose="020B0606030504020204" pitchFamily="34" charset="0"/>
                <a:cs typeface="Open Sans" panose="020B0606030504020204" pitchFamily="34" charset="0"/>
              </a:rPr>
              <a:t>Help your customer:</a:t>
            </a:r>
          </a:p>
          <a:p>
            <a:pPr>
              <a:spcAft>
                <a:spcPts val="600"/>
              </a:spcAft>
              <a:buClr>
                <a:schemeClr val="tx2"/>
              </a:buClr>
            </a:pPr>
            <a:endParaRPr lang="en-US" sz="1400" dirty="0"/>
          </a:p>
          <a:p>
            <a:pPr marL="176213" indent="-176213">
              <a:spcAft>
                <a:spcPts val="600"/>
              </a:spcAft>
              <a:buClr>
                <a:srgbClr val="638A63"/>
              </a:buClr>
              <a:buFont typeface="Arial" panose="020B0604020202020204" pitchFamily="34" charset="0"/>
              <a:buChar char="•"/>
            </a:pPr>
            <a:r>
              <a:rPr lang="es-MX" sz="1400" dirty="0"/>
              <a:t>Compare </a:t>
            </a:r>
            <a:r>
              <a:rPr lang="es-MX" sz="1400" dirty="0" err="1"/>
              <a:t>success</a:t>
            </a:r>
            <a:r>
              <a:rPr lang="es-MX" sz="1400" dirty="0"/>
              <a:t> </a:t>
            </a:r>
            <a:r>
              <a:rPr lang="es-MX" sz="1400" dirty="0" err="1"/>
              <a:t>of</a:t>
            </a:r>
            <a:r>
              <a:rPr lang="es-MX" sz="1400" dirty="0"/>
              <a:t> </a:t>
            </a:r>
            <a:r>
              <a:rPr lang="es-MX" sz="1400" dirty="0" err="1"/>
              <a:t>implementation</a:t>
            </a:r>
            <a:r>
              <a:rPr lang="es-MX" sz="1400" dirty="0"/>
              <a:t> </a:t>
            </a:r>
            <a:r>
              <a:rPr lang="es-MX" sz="1400" dirty="0" err="1"/>
              <a:t>against</a:t>
            </a:r>
            <a:r>
              <a:rPr lang="es-MX" sz="1400" dirty="0"/>
              <a:t> </a:t>
            </a:r>
            <a:r>
              <a:rPr lang="es-MX" sz="1400" dirty="0" err="1"/>
              <a:t>buying</a:t>
            </a:r>
            <a:r>
              <a:rPr lang="es-MX" sz="1400" dirty="0"/>
              <a:t> </a:t>
            </a:r>
            <a:r>
              <a:rPr lang="es-MX" sz="1400" dirty="0" err="1"/>
              <a:t>criteria</a:t>
            </a:r>
            <a:endParaRPr lang="es-MX" sz="1400" dirty="0"/>
          </a:p>
          <a:p>
            <a:pPr marL="176213" indent="-176213">
              <a:spcAft>
                <a:spcPts val="600"/>
              </a:spcAft>
              <a:buClr>
                <a:srgbClr val="638A63"/>
              </a:buClr>
              <a:buFont typeface="Arial" panose="020B0604020202020204" pitchFamily="34" charset="0"/>
              <a:buChar char="•"/>
            </a:pPr>
            <a:r>
              <a:rPr lang="es-MX" sz="1400" dirty="0" err="1"/>
              <a:t>Evolve</a:t>
            </a:r>
            <a:r>
              <a:rPr lang="es-MX" sz="1400" dirty="0"/>
              <a:t> and </a:t>
            </a:r>
            <a:r>
              <a:rPr lang="es-MX" sz="1400" dirty="0" err="1"/>
              <a:t>expand</a:t>
            </a:r>
            <a:r>
              <a:rPr lang="es-MX" sz="1400" dirty="0"/>
              <a:t> </a:t>
            </a:r>
            <a:r>
              <a:rPr lang="es-MX" sz="1400" dirty="0" err="1"/>
              <a:t>realized</a:t>
            </a:r>
            <a:r>
              <a:rPr lang="es-MX" sz="1400" dirty="0"/>
              <a:t> </a:t>
            </a:r>
            <a:r>
              <a:rPr lang="es-MX" sz="1400" dirty="0" err="1"/>
              <a:t>value</a:t>
            </a:r>
            <a:endParaRPr lang="es-MX" sz="1400" dirty="0"/>
          </a:p>
          <a:p>
            <a:pPr marL="176213" indent="-176213">
              <a:spcAft>
                <a:spcPts val="600"/>
              </a:spcAft>
              <a:buClr>
                <a:srgbClr val="638A63"/>
              </a:buClr>
              <a:buFont typeface="Arial" panose="020B0604020202020204" pitchFamily="34" charset="0"/>
              <a:buChar char="•"/>
            </a:pPr>
            <a:r>
              <a:rPr lang="es-MX" sz="1400" dirty="0" err="1"/>
              <a:t>Move</a:t>
            </a:r>
            <a:r>
              <a:rPr lang="es-MX" sz="1400" dirty="0"/>
              <a:t> </a:t>
            </a:r>
            <a:r>
              <a:rPr lang="es-MX" sz="1400" dirty="0" err="1"/>
              <a:t>along</a:t>
            </a:r>
            <a:r>
              <a:rPr lang="es-MX" sz="1400" dirty="0"/>
              <a:t> </a:t>
            </a:r>
            <a:r>
              <a:rPr lang="es-MX" sz="1400" dirty="0" err="1"/>
              <a:t>the</a:t>
            </a:r>
            <a:r>
              <a:rPr lang="es-MX" sz="1400" dirty="0"/>
              <a:t> </a:t>
            </a:r>
            <a:r>
              <a:rPr lang="es-MX" sz="1400" dirty="0" err="1"/>
              <a:t>maturity</a:t>
            </a:r>
            <a:r>
              <a:rPr lang="es-MX" sz="1400" dirty="0"/>
              <a:t> </a:t>
            </a:r>
            <a:r>
              <a:rPr lang="es-MX" sz="1400" dirty="0" err="1"/>
              <a:t>roadmap</a:t>
            </a:r>
            <a:endParaRPr lang="es-MX" sz="1400" dirty="0"/>
          </a:p>
          <a:p>
            <a:pPr marL="176213" indent="-176213">
              <a:spcAft>
                <a:spcPts val="600"/>
              </a:spcAft>
              <a:buClr>
                <a:srgbClr val="638A63"/>
              </a:buClr>
              <a:buFont typeface="Arial" panose="020B0604020202020204" pitchFamily="34" charset="0"/>
              <a:buChar char="•"/>
            </a:pPr>
            <a:endParaRPr lang="es-MX" sz="1400" dirty="0"/>
          </a:p>
          <a:p>
            <a:pPr marL="176213" indent="-176213">
              <a:spcAft>
                <a:spcPts val="600"/>
              </a:spcAft>
              <a:buClr>
                <a:schemeClr val="tx2"/>
              </a:buClr>
              <a:buFont typeface="Arial" panose="020B0604020202020204" pitchFamily="34" charset="0"/>
              <a:buChar char="•"/>
            </a:pPr>
            <a:endParaRPr lang="es-MX" sz="1400" dirty="0"/>
          </a:p>
          <a:p>
            <a:pPr algn="ctr">
              <a:spcAft>
                <a:spcPts val="600"/>
              </a:spcAft>
              <a:buClr>
                <a:schemeClr val="tx2"/>
              </a:buClr>
            </a:pPr>
            <a:r>
              <a:rPr lang="en-US" sz="2000" b="1" dirty="0">
                <a:solidFill>
                  <a:srgbClr val="638A63"/>
                </a:solidFill>
                <a:latin typeface="Open Sans" panose="020B0606030504020204" pitchFamily="34" charset="0"/>
                <a:ea typeface="Open Sans" panose="020B0606030504020204" pitchFamily="34" charset="0"/>
                <a:cs typeface="Open Sans" panose="020B0606030504020204" pitchFamily="34" charset="0"/>
              </a:rPr>
              <a:t>How:</a:t>
            </a:r>
          </a:p>
          <a:p>
            <a:pPr>
              <a:spcAft>
                <a:spcPts val="600"/>
              </a:spcAft>
              <a:buClr>
                <a:schemeClr val="tx2"/>
              </a:buClr>
            </a:pPr>
            <a:endParaRPr lang="en-US" sz="1400" dirty="0"/>
          </a:p>
          <a:p>
            <a:pPr marL="176213" indent="-176213">
              <a:spcAft>
                <a:spcPts val="600"/>
              </a:spcAft>
              <a:buClr>
                <a:srgbClr val="638A63"/>
              </a:buClr>
              <a:buFont typeface="Arial" panose="020B0604020202020204" pitchFamily="34" charset="0"/>
              <a:buChar char="•"/>
            </a:pPr>
            <a:r>
              <a:rPr lang="en-US" sz="1400" dirty="0"/>
              <a:t>Analyze the win/loss situation</a:t>
            </a:r>
          </a:p>
          <a:p>
            <a:pPr marL="176213" indent="-176213">
              <a:spcAft>
                <a:spcPts val="600"/>
              </a:spcAft>
              <a:buClr>
                <a:srgbClr val="638A63"/>
              </a:buClr>
              <a:buFont typeface="Arial" panose="020B0604020202020204" pitchFamily="34" charset="0"/>
              <a:buChar char="•"/>
            </a:pPr>
            <a:r>
              <a:rPr lang="en-US" sz="1400" dirty="0"/>
              <a:t>Monitor current and next steps in the DX roadmap</a:t>
            </a:r>
          </a:p>
        </p:txBody>
      </p:sp>
      <p:sp>
        <p:nvSpPr>
          <p:cNvPr id="57" name="TextBox 56">
            <a:extLst>
              <a:ext uri="{FF2B5EF4-FFF2-40B4-BE49-F238E27FC236}">
                <a16:creationId xmlns="" xmlns:a16="http://schemas.microsoft.com/office/drawing/2014/main" id="{ABB9BD1B-D704-4C93-9B36-C4074945D908}"/>
              </a:ext>
            </a:extLst>
          </p:cNvPr>
          <p:cNvSpPr txBox="1"/>
          <p:nvPr/>
        </p:nvSpPr>
        <p:spPr>
          <a:xfrm>
            <a:off x="7176120" y="1961041"/>
            <a:ext cx="4855398" cy="4832092"/>
          </a:xfrm>
          <a:prstGeom prst="rect">
            <a:avLst/>
          </a:prstGeom>
          <a:noFill/>
        </p:spPr>
        <p:txBody>
          <a:bodyPr wrap="square" lIns="91440" rtlCol="0">
            <a:spAutoFit/>
          </a:bodyPr>
          <a:lstStyle/>
          <a:p>
            <a:pPr algn="ctr">
              <a:spcAft>
                <a:spcPts val="600"/>
              </a:spcAft>
              <a:buClr>
                <a:srgbClr val="42577D"/>
              </a:buClr>
            </a:pPr>
            <a:r>
              <a:rPr lang="en-US" sz="2000" b="1" dirty="0">
                <a:solidFill>
                  <a:srgbClr val="638A63"/>
                </a:solidFill>
                <a:latin typeface="Open Sans" panose="020B0606030504020204" pitchFamily="34" charset="0"/>
                <a:ea typeface="Open Sans" panose="020B0606030504020204" pitchFamily="34" charset="0"/>
                <a:cs typeface="Open Sans" panose="020B0606030504020204" pitchFamily="34" charset="0"/>
              </a:rPr>
              <a:t>Through:</a:t>
            </a:r>
          </a:p>
          <a:p>
            <a:pPr marL="342900" indent="-342900">
              <a:spcAft>
                <a:spcPts val="600"/>
              </a:spcAft>
              <a:buClr>
                <a:srgbClr val="42577D"/>
              </a:buClr>
              <a:buFont typeface="+mj-lt"/>
              <a:buAutoNum type="arabicPeriod"/>
            </a:pPr>
            <a:endParaRPr lang="en-US" sz="1400" dirty="0"/>
          </a:p>
          <a:p>
            <a:pPr marL="342900" indent="-342900">
              <a:spcAft>
                <a:spcPts val="600"/>
              </a:spcAft>
              <a:buClr>
                <a:srgbClr val="42577D"/>
              </a:buClr>
              <a:buFont typeface="+mj-lt"/>
              <a:buAutoNum type="arabicPeriod"/>
            </a:pPr>
            <a:r>
              <a:rPr lang="en-US" sz="1400" dirty="0"/>
              <a:t>Thought Leadership and Content Development</a:t>
            </a:r>
          </a:p>
          <a:p>
            <a:pPr marL="285750" indent="-285750">
              <a:buFont typeface="Arial" panose="020B0604020202020204" pitchFamily="34" charset="0"/>
              <a:buChar char="•"/>
            </a:pPr>
            <a:r>
              <a:rPr lang="es-MX" sz="1400" dirty="0" err="1">
                <a:solidFill>
                  <a:srgbClr val="638A63"/>
                </a:solidFill>
              </a:rPr>
              <a:t>Executive</a:t>
            </a:r>
            <a:r>
              <a:rPr lang="es-MX" sz="1400" dirty="0">
                <a:solidFill>
                  <a:srgbClr val="638A63"/>
                </a:solidFill>
              </a:rPr>
              <a:t> </a:t>
            </a:r>
            <a:r>
              <a:rPr lang="es-MX" sz="1400" dirty="0" err="1">
                <a:solidFill>
                  <a:srgbClr val="638A63"/>
                </a:solidFill>
              </a:rPr>
              <a:t>Brief</a:t>
            </a:r>
            <a:r>
              <a:rPr lang="es-MX" sz="1400" dirty="0">
                <a:solidFill>
                  <a:srgbClr val="638A63"/>
                </a:solidFill>
              </a:rPr>
              <a:t> / White </a:t>
            </a:r>
            <a:r>
              <a:rPr lang="es-MX" sz="1400" dirty="0" err="1">
                <a:solidFill>
                  <a:srgbClr val="638A63"/>
                </a:solidFill>
              </a:rPr>
              <a:t>Paper</a:t>
            </a:r>
            <a:r>
              <a:rPr lang="es-MX" sz="1400" dirty="0">
                <a:solidFill>
                  <a:srgbClr val="638A63"/>
                </a:solidFill>
              </a:rPr>
              <a:t> / </a:t>
            </a:r>
            <a:r>
              <a:rPr lang="es-MX" sz="1400" dirty="0" err="1">
                <a:solidFill>
                  <a:srgbClr val="638A63"/>
                </a:solidFill>
              </a:rPr>
              <a:t>InfoBrief</a:t>
            </a:r>
            <a:endParaRPr lang="es-MX" sz="1400" dirty="0">
              <a:solidFill>
                <a:srgbClr val="638A63"/>
              </a:solidFill>
            </a:endParaRPr>
          </a:p>
          <a:p>
            <a:pPr marL="285750" indent="-285750">
              <a:buFont typeface="Arial" panose="020B0604020202020204" pitchFamily="34" charset="0"/>
              <a:buChar char="•"/>
            </a:pPr>
            <a:r>
              <a:rPr lang="es-MX" sz="1400" dirty="0">
                <a:solidFill>
                  <a:srgbClr val="638A63"/>
                </a:solidFill>
              </a:rPr>
              <a:t>Video </a:t>
            </a:r>
            <a:r>
              <a:rPr lang="es-MX" sz="1400" dirty="0" err="1">
                <a:solidFill>
                  <a:srgbClr val="638A63"/>
                </a:solidFill>
              </a:rPr>
              <a:t>Insight</a:t>
            </a:r>
            <a:endParaRPr lang="es-MX" sz="1400" dirty="0">
              <a:solidFill>
                <a:srgbClr val="638A63"/>
              </a:solidFill>
            </a:endParaRPr>
          </a:p>
          <a:p>
            <a:pPr>
              <a:spcAft>
                <a:spcPts val="600"/>
              </a:spcAft>
              <a:buClr>
                <a:srgbClr val="42577D"/>
              </a:buClr>
            </a:pPr>
            <a:endParaRPr lang="es-MX" sz="1400" dirty="0"/>
          </a:p>
          <a:p>
            <a:pPr marL="342900" indent="-342900">
              <a:spcAft>
                <a:spcPts val="600"/>
              </a:spcAft>
              <a:buClr>
                <a:srgbClr val="42577D"/>
              </a:buClr>
              <a:buFont typeface="+mj-lt"/>
              <a:buAutoNum type="arabicPeriod" startAt="2"/>
            </a:pPr>
            <a:r>
              <a:rPr lang="es-MX" sz="1400" dirty="0"/>
              <a:t>B</a:t>
            </a:r>
            <a:r>
              <a:rPr lang="en-US" sz="1400" dirty="0" err="1"/>
              <a:t>usiness</a:t>
            </a:r>
            <a:r>
              <a:rPr lang="en-US" sz="1400" dirty="0"/>
              <a:t> Value Tools</a:t>
            </a:r>
          </a:p>
          <a:p>
            <a:pPr marL="285750" indent="-285750">
              <a:buFont typeface="Arial" panose="020B0604020202020204" pitchFamily="34" charset="0"/>
              <a:buChar char="•"/>
            </a:pPr>
            <a:r>
              <a:rPr lang="es-MX" sz="1400" dirty="0">
                <a:solidFill>
                  <a:srgbClr val="638A63"/>
                </a:solidFill>
              </a:rPr>
              <a:t>A</a:t>
            </a:r>
            <a:r>
              <a:rPr lang="en-US" sz="1400" dirty="0" err="1">
                <a:solidFill>
                  <a:srgbClr val="638A63"/>
                </a:solidFill>
              </a:rPr>
              <a:t>uto</a:t>
            </a:r>
            <a:r>
              <a:rPr lang="en-US" sz="1400" dirty="0">
                <a:solidFill>
                  <a:srgbClr val="638A63"/>
                </a:solidFill>
              </a:rPr>
              <a:t> Assessment Tool / </a:t>
            </a:r>
            <a:r>
              <a:rPr lang="es-MX" sz="1400" dirty="0">
                <a:solidFill>
                  <a:srgbClr val="638A63"/>
                </a:solidFill>
              </a:rPr>
              <a:t>E</a:t>
            </a:r>
            <a:r>
              <a:rPr lang="en-US" sz="1400" dirty="0" err="1">
                <a:solidFill>
                  <a:srgbClr val="638A63"/>
                </a:solidFill>
              </a:rPr>
              <a:t>nd</a:t>
            </a:r>
            <a:r>
              <a:rPr lang="en-US" sz="1400" dirty="0">
                <a:solidFill>
                  <a:srgbClr val="638A63"/>
                </a:solidFill>
              </a:rPr>
              <a:t> User DX Workshop / Client Council Workshop</a:t>
            </a:r>
          </a:p>
          <a:p>
            <a:pPr>
              <a:spcAft>
                <a:spcPts val="600"/>
              </a:spcAft>
              <a:buClr>
                <a:srgbClr val="42577D"/>
              </a:buClr>
            </a:pPr>
            <a:endParaRPr lang="es-MX" sz="1400" dirty="0"/>
          </a:p>
          <a:p>
            <a:pPr marL="342900" indent="-342900">
              <a:spcAft>
                <a:spcPts val="600"/>
              </a:spcAft>
              <a:buClr>
                <a:srgbClr val="42577D"/>
              </a:buClr>
              <a:buFont typeface="+mj-lt"/>
              <a:buAutoNum type="arabicPeriod" startAt="3"/>
            </a:pPr>
            <a:r>
              <a:rPr lang="en-US" sz="1400" dirty="0"/>
              <a:t>Audience Development and Events</a:t>
            </a:r>
          </a:p>
          <a:p>
            <a:pPr marL="285750" indent="-285750">
              <a:buFont typeface="Arial" panose="020B0604020202020204" pitchFamily="34" charset="0"/>
              <a:buChar char="•"/>
            </a:pPr>
            <a:r>
              <a:rPr lang="en-US" sz="1400" dirty="0">
                <a:solidFill>
                  <a:srgbClr val="638A63"/>
                </a:solidFill>
              </a:rPr>
              <a:t>Speaker On Site/ Event Guidance / Audio Replay</a:t>
            </a:r>
          </a:p>
          <a:p>
            <a:pPr marL="285750" indent="-285750">
              <a:buFont typeface="Arial" panose="020B0604020202020204" pitchFamily="34" charset="0"/>
              <a:buChar char="•"/>
            </a:pPr>
            <a:r>
              <a:rPr lang="en-US" sz="1400" dirty="0">
                <a:solidFill>
                  <a:srgbClr val="638A63"/>
                </a:solidFill>
              </a:rPr>
              <a:t>Round Tables</a:t>
            </a:r>
          </a:p>
          <a:p>
            <a:pPr>
              <a:spcAft>
                <a:spcPts val="600"/>
              </a:spcAft>
              <a:buClr>
                <a:srgbClr val="42577D"/>
              </a:buClr>
            </a:pPr>
            <a:endParaRPr lang="es-MX" sz="1400" dirty="0"/>
          </a:p>
          <a:p>
            <a:pPr marL="342900" indent="-342900">
              <a:spcAft>
                <a:spcPts val="600"/>
              </a:spcAft>
              <a:buClr>
                <a:srgbClr val="42577D"/>
              </a:buClr>
              <a:buFont typeface="+mj-lt"/>
              <a:buAutoNum type="arabicPeriod" startAt="4"/>
            </a:pPr>
            <a:r>
              <a:rPr lang="en-US" sz="1400" dirty="0"/>
              <a:t>Sales Advisory</a:t>
            </a:r>
          </a:p>
          <a:p>
            <a:pPr marL="285750" indent="-285750">
              <a:buFont typeface="Arial" panose="020B0604020202020204" pitchFamily="34" charset="0"/>
              <a:buChar char="•"/>
            </a:pPr>
            <a:r>
              <a:rPr lang="es-MX" sz="1400" dirty="0" err="1">
                <a:solidFill>
                  <a:srgbClr val="638A63"/>
                </a:solidFill>
              </a:rPr>
              <a:t>Win</a:t>
            </a:r>
            <a:r>
              <a:rPr lang="es-MX" sz="1400" dirty="0">
                <a:solidFill>
                  <a:srgbClr val="638A63"/>
                </a:solidFill>
              </a:rPr>
              <a:t> and </a:t>
            </a:r>
            <a:r>
              <a:rPr lang="es-MX" sz="1400" dirty="0" err="1">
                <a:solidFill>
                  <a:srgbClr val="638A63"/>
                </a:solidFill>
              </a:rPr>
              <a:t>Loss</a:t>
            </a:r>
            <a:r>
              <a:rPr lang="es-MX" sz="1400" dirty="0">
                <a:solidFill>
                  <a:srgbClr val="638A63"/>
                </a:solidFill>
              </a:rPr>
              <a:t> </a:t>
            </a:r>
            <a:r>
              <a:rPr lang="es-MX" sz="1400" dirty="0" err="1">
                <a:solidFill>
                  <a:srgbClr val="638A63"/>
                </a:solidFill>
              </a:rPr>
              <a:t>Analysis</a:t>
            </a:r>
            <a:endParaRPr lang="es-MX" sz="1400" dirty="0">
              <a:solidFill>
                <a:srgbClr val="638A63"/>
              </a:solidFill>
            </a:endParaRPr>
          </a:p>
          <a:p>
            <a:pPr>
              <a:spcAft>
                <a:spcPts val="600"/>
              </a:spcAft>
              <a:buClr>
                <a:srgbClr val="42577D"/>
              </a:buClr>
            </a:pPr>
            <a:endParaRPr lang="es-MX" sz="1400" dirty="0"/>
          </a:p>
          <a:p>
            <a:pPr>
              <a:spcAft>
                <a:spcPts val="600"/>
              </a:spcAft>
              <a:buClr>
                <a:srgbClr val="42577D"/>
              </a:buClr>
            </a:pPr>
            <a:endParaRPr lang="en-US" sz="1400" dirty="0"/>
          </a:p>
        </p:txBody>
      </p:sp>
      <p:cxnSp>
        <p:nvCxnSpPr>
          <p:cNvPr id="58" name="Straight Connector 57">
            <a:extLst>
              <a:ext uri="{FF2B5EF4-FFF2-40B4-BE49-F238E27FC236}">
                <a16:creationId xmlns="" xmlns:a16="http://schemas.microsoft.com/office/drawing/2014/main" id="{7877A557-A742-48F7-B842-AE2102EFA3C9}"/>
              </a:ext>
            </a:extLst>
          </p:cNvPr>
          <p:cNvCxnSpPr>
            <a:cxnSpLocks/>
          </p:cNvCxnSpPr>
          <p:nvPr/>
        </p:nvCxnSpPr>
        <p:spPr>
          <a:xfrm>
            <a:off x="6744072" y="2420888"/>
            <a:ext cx="5119180" cy="0"/>
          </a:xfrm>
          <a:prstGeom prst="line">
            <a:avLst/>
          </a:prstGeom>
          <a:ln w="28575">
            <a:solidFill>
              <a:srgbClr val="4D8A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DFB60B7C-DF9C-4601-9128-8890244A77A5}"/>
              </a:ext>
            </a:extLst>
          </p:cNvPr>
          <p:cNvCxnSpPr>
            <a:cxnSpLocks/>
          </p:cNvCxnSpPr>
          <p:nvPr/>
        </p:nvCxnSpPr>
        <p:spPr>
          <a:xfrm>
            <a:off x="695400" y="4869160"/>
            <a:ext cx="5119180" cy="0"/>
          </a:xfrm>
          <a:prstGeom prst="line">
            <a:avLst/>
          </a:prstGeom>
          <a:ln w="28575">
            <a:solidFill>
              <a:srgbClr val="4D8A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63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A55DDC-E189-4F4C-8BC7-1B5F70AC72BB}"/>
              </a:ext>
            </a:extLst>
          </p:cNvPr>
          <p:cNvSpPr>
            <a:spLocks noGrp="1"/>
          </p:cNvSpPr>
          <p:nvPr>
            <p:ph type="sldNum" sz="quarter" idx="12"/>
          </p:nvPr>
        </p:nvSpPr>
        <p:spPr/>
        <p:txBody>
          <a:bodyPr/>
          <a:lstStyle/>
          <a:p>
            <a:fld id="{30879362-658A-E344-B7E9-F19991414F7F}" type="slidenum">
              <a:rPr lang="en-US" smtClean="0"/>
              <a:pPr/>
              <a:t>13</a:t>
            </a:fld>
            <a:endParaRPr lang="en-US"/>
          </a:p>
        </p:txBody>
      </p:sp>
      <p:sp>
        <p:nvSpPr>
          <p:cNvPr id="4" name="Footer Placeholder 3">
            <a:extLst>
              <a:ext uri="{FF2B5EF4-FFF2-40B4-BE49-F238E27FC236}">
                <a16:creationId xmlns="" xmlns:a16="http://schemas.microsoft.com/office/drawing/2014/main" id="{4E6C4055-FD9D-4AB8-90B2-0CBF91B23FC4}"/>
              </a:ext>
            </a:extLst>
          </p:cNvPr>
          <p:cNvSpPr>
            <a:spLocks noGrp="1"/>
          </p:cNvSpPr>
          <p:nvPr>
            <p:ph type="ftr" sz="quarter" idx="11"/>
          </p:nvPr>
        </p:nvSpPr>
        <p:spPr/>
        <p:txBody>
          <a:bodyPr/>
          <a:lstStyle/>
          <a:p>
            <a:pPr algn="r"/>
            <a:r>
              <a:rPr lang="en-US"/>
              <a:t>© IDC</a:t>
            </a:r>
            <a:endParaRPr lang="en-US" dirty="0"/>
          </a:p>
        </p:txBody>
      </p:sp>
      <p:grpSp>
        <p:nvGrpSpPr>
          <p:cNvPr id="21" name="Group 20">
            <a:extLst>
              <a:ext uri="{FF2B5EF4-FFF2-40B4-BE49-F238E27FC236}">
                <a16:creationId xmlns="" xmlns:a16="http://schemas.microsoft.com/office/drawing/2014/main" id="{F36FA6C3-6278-4E55-8140-1B0684EDA849}"/>
              </a:ext>
            </a:extLst>
          </p:cNvPr>
          <p:cNvGrpSpPr/>
          <p:nvPr/>
        </p:nvGrpSpPr>
        <p:grpSpPr>
          <a:xfrm>
            <a:off x="9073007" y="116632"/>
            <a:ext cx="2999657" cy="1445980"/>
            <a:chOff x="9264352" y="260648"/>
            <a:chExt cx="2999657" cy="1445980"/>
          </a:xfrm>
        </p:grpSpPr>
        <p:grpSp>
          <p:nvGrpSpPr>
            <p:cNvPr id="22" name="Group 21">
              <a:extLst>
                <a:ext uri="{FF2B5EF4-FFF2-40B4-BE49-F238E27FC236}">
                  <a16:creationId xmlns="" xmlns:a16="http://schemas.microsoft.com/office/drawing/2014/main" id="{31234658-BDA5-4A9C-995B-535FEAAD26BB}"/>
                </a:ext>
              </a:extLst>
            </p:cNvPr>
            <p:cNvGrpSpPr/>
            <p:nvPr/>
          </p:nvGrpSpPr>
          <p:grpSpPr>
            <a:xfrm>
              <a:off x="9354513" y="542859"/>
              <a:ext cx="2678154" cy="1163769"/>
              <a:chOff x="1116711" y="1442509"/>
              <a:chExt cx="6910580" cy="4139031"/>
            </a:xfrm>
          </p:grpSpPr>
          <p:grpSp>
            <p:nvGrpSpPr>
              <p:cNvPr id="24" name="Group 23">
                <a:extLst>
                  <a:ext uri="{FF2B5EF4-FFF2-40B4-BE49-F238E27FC236}">
                    <a16:creationId xmlns="" xmlns:a16="http://schemas.microsoft.com/office/drawing/2014/main" id="{B67EBE67-AC1C-44E6-8415-761BEAF5C536}"/>
                  </a:ext>
                </a:extLst>
              </p:cNvPr>
              <p:cNvGrpSpPr/>
              <p:nvPr/>
            </p:nvGrpSpPr>
            <p:grpSpPr>
              <a:xfrm>
                <a:off x="1116711" y="1442509"/>
                <a:ext cx="6910580" cy="3109761"/>
                <a:chOff x="1828800" y="1398777"/>
                <a:chExt cx="5486400" cy="2468880"/>
              </a:xfrm>
            </p:grpSpPr>
            <p:pic>
              <p:nvPicPr>
                <p:cNvPr id="29" name="Picture 28" descr="Untitled-1.png">
                  <a:extLst>
                    <a:ext uri="{FF2B5EF4-FFF2-40B4-BE49-F238E27FC236}">
                      <a16:creationId xmlns="" xmlns:a16="http://schemas.microsoft.com/office/drawing/2014/main" id="{377C877D-CC42-4D0F-8C2F-76C3CFF8A542}"/>
                    </a:ext>
                  </a:extLst>
                </p:cNvPr>
                <p:cNvPicPr>
                  <a:picLocks/>
                </p:cNvPicPr>
                <p:nvPr/>
              </p:nvPicPr>
              <p:blipFill>
                <a:blip r:embed="rId2" cstate="print"/>
                <a:stretch>
                  <a:fillRect/>
                </a:stretch>
              </p:blipFill>
              <p:spPr>
                <a:xfrm>
                  <a:off x="1828800" y="1398777"/>
                  <a:ext cx="5486400" cy="2468880"/>
                </a:xfrm>
                <a:prstGeom prst="rect">
                  <a:avLst/>
                </a:prstGeom>
              </p:spPr>
            </p:pic>
            <p:grpSp>
              <p:nvGrpSpPr>
                <p:cNvPr id="30" name="Group 29">
                  <a:extLst>
                    <a:ext uri="{FF2B5EF4-FFF2-40B4-BE49-F238E27FC236}">
                      <a16:creationId xmlns="" xmlns:a16="http://schemas.microsoft.com/office/drawing/2014/main" id="{BA2C7E19-0251-4F71-A13D-08DC8F6D092F}"/>
                    </a:ext>
                  </a:extLst>
                </p:cNvPr>
                <p:cNvGrpSpPr/>
                <p:nvPr/>
              </p:nvGrpSpPr>
              <p:grpSpPr>
                <a:xfrm>
                  <a:off x="2117158" y="1817946"/>
                  <a:ext cx="4896503" cy="2029659"/>
                  <a:chOff x="2117158" y="1817946"/>
                  <a:chExt cx="4896503" cy="2029659"/>
                </a:xfrm>
              </p:grpSpPr>
              <p:sp>
                <p:nvSpPr>
                  <p:cNvPr id="31" name="Rectangle 30">
                    <a:extLst>
                      <a:ext uri="{FF2B5EF4-FFF2-40B4-BE49-F238E27FC236}">
                        <a16:creationId xmlns="" xmlns:a16="http://schemas.microsoft.com/office/drawing/2014/main" id="{DC183284-D05D-4213-AE62-8B15E5E88FDF}"/>
                      </a:ext>
                    </a:extLst>
                  </p:cNvPr>
                  <p:cNvSpPr/>
                  <p:nvPr/>
                </p:nvSpPr>
                <p:spPr>
                  <a:xfrm rot="18329991">
                    <a:off x="2274633" y="1910074"/>
                    <a:ext cx="1780056" cy="2095006"/>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E</a:t>
                    </a:r>
                    <a:r>
                      <a:rPr lang="en-US" sz="1000" b="1" dirty="0">
                        <a:ln>
                          <a:solidFill>
                            <a:schemeClr val="tx1"/>
                          </a:solidFill>
                        </a:ln>
                      </a:rPr>
                      <a:t> v a l u a t e</a:t>
                    </a:r>
                  </a:p>
                </p:txBody>
              </p:sp>
              <p:sp>
                <p:nvSpPr>
                  <p:cNvPr id="32" name="Rectangle 31">
                    <a:extLst>
                      <a:ext uri="{FF2B5EF4-FFF2-40B4-BE49-F238E27FC236}">
                        <a16:creationId xmlns="" xmlns:a16="http://schemas.microsoft.com/office/drawing/2014/main" id="{613A9B09-3D54-4DEF-A829-17007AF5BEBF}"/>
                      </a:ext>
                    </a:extLst>
                  </p:cNvPr>
                  <p:cNvSpPr/>
                  <p:nvPr/>
                </p:nvSpPr>
                <p:spPr>
                  <a:xfrm rot="4270456">
                    <a:off x="5167129" y="1775761"/>
                    <a:ext cx="1780057" cy="1864428"/>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R</a:t>
                    </a:r>
                    <a:r>
                      <a:rPr lang="en-US" sz="1000" b="1" dirty="0">
                        <a:ln>
                          <a:solidFill>
                            <a:schemeClr val="tx1"/>
                          </a:solidFill>
                        </a:ln>
                      </a:rPr>
                      <a:t> e n e w</a:t>
                    </a:r>
                  </a:p>
                </p:txBody>
              </p:sp>
              <p:sp>
                <p:nvSpPr>
                  <p:cNvPr id="33" name="Rectangle 32">
                    <a:extLst>
                      <a:ext uri="{FF2B5EF4-FFF2-40B4-BE49-F238E27FC236}">
                        <a16:creationId xmlns="" xmlns:a16="http://schemas.microsoft.com/office/drawing/2014/main" id="{928BC108-B354-481B-87EA-43C8F72978AC}"/>
                      </a:ext>
                    </a:extLst>
                  </p:cNvPr>
                  <p:cNvSpPr/>
                  <p:nvPr/>
                </p:nvSpPr>
                <p:spPr>
                  <a:xfrm rot="20269450">
                    <a:off x="2398178" y="2343951"/>
                    <a:ext cx="2062783" cy="1122759"/>
                  </a:xfrm>
                  <a:prstGeom prst="rect">
                    <a:avLst/>
                  </a:prstGeom>
                  <a:noFill/>
                </p:spPr>
                <p:txBody>
                  <a:bodyPr spcFirstLastPara="1" wrap="none" lIns="91440" tIns="45720" rIns="91440" bIns="45720" numCol="1">
                    <a:prstTxWarp prst="textArchDown">
                      <a:avLst>
                        <a:gd name="adj" fmla="val 20769590"/>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E</a:t>
                    </a:r>
                    <a:r>
                      <a:rPr lang="en-US" sz="1000" b="1" dirty="0">
                        <a:ln>
                          <a:solidFill>
                            <a:schemeClr val="bg1"/>
                          </a:solidFill>
                        </a:ln>
                        <a:solidFill>
                          <a:schemeClr val="bg1"/>
                        </a:solidFill>
                      </a:rPr>
                      <a:t> x p l o r e</a:t>
                    </a:r>
                  </a:p>
                </p:txBody>
              </p:sp>
              <p:sp>
                <p:nvSpPr>
                  <p:cNvPr id="34" name="Rectangle 33">
                    <a:extLst>
                      <a:ext uri="{FF2B5EF4-FFF2-40B4-BE49-F238E27FC236}">
                        <a16:creationId xmlns="" xmlns:a16="http://schemas.microsoft.com/office/drawing/2014/main" id="{20521E3D-42B0-4227-9852-5503ADCBC8E2}"/>
                      </a:ext>
                    </a:extLst>
                  </p:cNvPr>
                  <p:cNvSpPr/>
                  <p:nvPr/>
                </p:nvSpPr>
                <p:spPr>
                  <a:xfrm rot="19733318">
                    <a:off x="4520461" y="1966475"/>
                    <a:ext cx="2022804" cy="640473"/>
                  </a:xfrm>
                  <a:prstGeom prst="rect">
                    <a:avLst/>
                  </a:prstGeom>
                  <a:noFill/>
                </p:spPr>
                <p:txBody>
                  <a:bodyPr spcFirstLastPara="1" wrap="none" lIns="91440" tIns="45720" rIns="91440" bIns="45720" numCol="1">
                    <a:prstTxWarp prst="textArchUp">
                      <a:avLst>
                        <a:gd name="adj" fmla="val 11950206"/>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A</a:t>
                    </a:r>
                    <a:r>
                      <a:rPr lang="en-US" sz="1000" b="1" dirty="0">
                        <a:ln>
                          <a:solidFill>
                            <a:schemeClr val="bg1"/>
                          </a:solidFill>
                        </a:ln>
                        <a:solidFill>
                          <a:schemeClr val="bg1"/>
                        </a:solidFill>
                      </a:rPr>
                      <a:t>dvocate</a:t>
                    </a:r>
                  </a:p>
                </p:txBody>
              </p:sp>
              <p:sp>
                <p:nvSpPr>
                  <p:cNvPr id="35" name="Rectangle 34">
                    <a:extLst>
                      <a:ext uri="{FF2B5EF4-FFF2-40B4-BE49-F238E27FC236}">
                        <a16:creationId xmlns="" xmlns:a16="http://schemas.microsoft.com/office/drawing/2014/main" id="{998CB756-DDA8-4216-9BF6-F085833ACDF4}"/>
                      </a:ext>
                    </a:extLst>
                  </p:cNvPr>
                  <p:cNvSpPr/>
                  <p:nvPr/>
                </p:nvSpPr>
                <p:spPr>
                  <a:xfrm rot="2454120">
                    <a:off x="3553572" y="2171505"/>
                    <a:ext cx="1586767" cy="69523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P</a:t>
                    </a:r>
                    <a:r>
                      <a:rPr lang="en-US" sz="1000" b="1" dirty="0">
                        <a:ln>
                          <a:solidFill>
                            <a:schemeClr val="bg1"/>
                          </a:solidFill>
                        </a:ln>
                        <a:solidFill>
                          <a:schemeClr val="bg1"/>
                        </a:solidFill>
                      </a:rPr>
                      <a:t>urchase</a:t>
                    </a:r>
                  </a:p>
                </p:txBody>
              </p:sp>
              <p:sp>
                <p:nvSpPr>
                  <p:cNvPr id="36" name="Rectangle 35">
                    <a:extLst>
                      <a:ext uri="{FF2B5EF4-FFF2-40B4-BE49-F238E27FC236}">
                        <a16:creationId xmlns="" xmlns:a16="http://schemas.microsoft.com/office/drawing/2014/main" id="{BAF48713-62CB-452F-AFF9-891568F11B3C}"/>
                      </a:ext>
                    </a:extLst>
                  </p:cNvPr>
                  <p:cNvSpPr/>
                  <p:nvPr/>
                </p:nvSpPr>
                <p:spPr>
                  <a:xfrm rot="321734">
                    <a:off x="4950878" y="2391577"/>
                    <a:ext cx="2062783" cy="1122759"/>
                  </a:xfrm>
                  <a:prstGeom prst="rect">
                    <a:avLst/>
                  </a:prstGeom>
                  <a:noFill/>
                </p:spPr>
                <p:txBody>
                  <a:bodyPr spcFirstLastPara="1" wrap="none" lIns="91440" tIns="45720" rIns="91440" bIns="45720" numCol="1">
                    <a:prstTxWarp prst="textArchDown">
                      <a:avLst>
                        <a:gd name="adj" fmla="val 20802952"/>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E</a:t>
                    </a:r>
                    <a:r>
                      <a:rPr lang="en-US" sz="1000" b="1" dirty="0">
                        <a:ln>
                          <a:solidFill>
                            <a:schemeClr val="tx1"/>
                          </a:solidFill>
                        </a:ln>
                      </a:rPr>
                      <a:t> x p a n d</a:t>
                    </a:r>
                  </a:p>
                </p:txBody>
              </p:sp>
            </p:grpSp>
          </p:grpSp>
          <p:pic>
            <p:nvPicPr>
              <p:cNvPr id="25" name="Picture 2">
                <a:extLst>
                  <a:ext uri="{FF2B5EF4-FFF2-40B4-BE49-F238E27FC236}">
                    <a16:creationId xmlns="" xmlns:a16="http://schemas.microsoft.com/office/drawing/2014/main" id="{B2855DB1-3FAF-4ADE-A447-27C33CCE9421}"/>
                  </a:ext>
                </a:extLst>
              </p:cNvPr>
              <p:cNvPicPr>
                <a:picLocks noChangeAspect="1" noChangeArrowheads="1"/>
              </p:cNvPicPr>
              <p:nvPr/>
            </p:nvPicPr>
            <p:blipFill>
              <a:blip r:embed="rId3"/>
              <a:srcRect/>
              <a:stretch>
                <a:fillRect/>
              </a:stretch>
            </p:blipFill>
            <p:spPr bwMode="auto">
              <a:xfrm rot="16200000">
                <a:off x="2585411" y="2911206"/>
                <a:ext cx="421914" cy="3359310"/>
              </a:xfrm>
              <a:prstGeom prst="rect">
                <a:avLst/>
              </a:prstGeom>
              <a:noFill/>
              <a:ln w="9525">
                <a:noFill/>
                <a:miter lim="800000"/>
                <a:headEnd/>
                <a:tailEnd/>
              </a:ln>
              <a:effectLst/>
            </p:spPr>
          </p:pic>
          <p:pic>
            <p:nvPicPr>
              <p:cNvPr id="26" name="Picture 2">
                <a:extLst>
                  <a:ext uri="{FF2B5EF4-FFF2-40B4-BE49-F238E27FC236}">
                    <a16:creationId xmlns="" xmlns:a16="http://schemas.microsoft.com/office/drawing/2014/main" id="{594D6B99-F9D1-462B-8601-E0EAE2F3E904}"/>
                  </a:ext>
                </a:extLst>
              </p:cNvPr>
              <p:cNvPicPr>
                <a:picLocks noChangeAspect="1" noChangeArrowheads="1"/>
              </p:cNvPicPr>
              <p:nvPr/>
            </p:nvPicPr>
            <p:blipFill>
              <a:blip r:embed="rId3"/>
              <a:srcRect/>
              <a:stretch>
                <a:fillRect/>
              </a:stretch>
            </p:blipFill>
            <p:spPr bwMode="auto">
              <a:xfrm rot="16200000">
                <a:off x="6040698" y="2911206"/>
                <a:ext cx="421914" cy="3359310"/>
              </a:xfrm>
              <a:prstGeom prst="rect">
                <a:avLst/>
              </a:prstGeom>
              <a:noFill/>
              <a:ln w="9525">
                <a:noFill/>
                <a:miter lim="800000"/>
                <a:headEnd/>
                <a:tailEnd/>
              </a:ln>
              <a:effectLst/>
            </p:spPr>
          </p:pic>
          <p:sp>
            <p:nvSpPr>
              <p:cNvPr id="27" name="TextBox 26">
                <a:extLst>
                  <a:ext uri="{FF2B5EF4-FFF2-40B4-BE49-F238E27FC236}">
                    <a16:creationId xmlns="" xmlns:a16="http://schemas.microsoft.com/office/drawing/2014/main" id="{CFAB18E7-7D16-4A6B-91DE-C12B6BC22D22}"/>
                  </a:ext>
                </a:extLst>
              </p:cNvPr>
              <p:cNvSpPr txBox="1"/>
              <p:nvPr/>
            </p:nvSpPr>
            <p:spPr>
              <a:xfrm>
                <a:off x="1746273" y="4705837"/>
                <a:ext cx="2648068" cy="875703"/>
              </a:xfrm>
              <a:prstGeom prst="rect">
                <a:avLst/>
              </a:prstGeom>
              <a:noFill/>
            </p:spPr>
            <p:txBody>
              <a:bodyPr wrap="none" lIns="91440" rtlCol="0">
                <a:spAutoFit/>
              </a:bodyPr>
              <a:lstStyle/>
              <a:p>
                <a:pPr marL="274320" indent="-274320">
                  <a:spcAft>
                    <a:spcPts val="600"/>
                  </a:spcAft>
                  <a:buClr>
                    <a:schemeClr val="tx2"/>
                  </a:buClr>
                </a:pPr>
                <a:r>
                  <a:rPr lang="en-US" sz="1000" dirty="0"/>
                  <a:t>Creation Loop</a:t>
                </a:r>
              </a:p>
            </p:txBody>
          </p:sp>
          <p:sp>
            <p:nvSpPr>
              <p:cNvPr id="28" name="TextBox 27">
                <a:extLst>
                  <a:ext uri="{FF2B5EF4-FFF2-40B4-BE49-F238E27FC236}">
                    <a16:creationId xmlns="" xmlns:a16="http://schemas.microsoft.com/office/drawing/2014/main" id="{F3EE5EB5-3DFD-4A2B-B94D-CEB40D9142A7}"/>
                  </a:ext>
                </a:extLst>
              </p:cNvPr>
              <p:cNvSpPr txBox="1"/>
              <p:nvPr/>
            </p:nvSpPr>
            <p:spPr>
              <a:xfrm>
                <a:off x="5283267" y="4705837"/>
                <a:ext cx="2420569" cy="875703"/>
              </a:xfrm>
              <a:prstGeom prst="rect">
                <a:avLst/>
              </a:prstGeom>
              <a:noFill/>
            </p:spPr>
            <p:txBody>
              <a:bodyPr wrap="none" lIns="91440" rtlCol="0">
                <a:spAutoFit/>
              </a:bodyPr>
              <a:lstStyle/>
              <a:p>
                <a:pPr marL="274320" indent="-274320">
                  <a:spcAft>
                    <a:spcPts val="600"/>
                  </a:spcAft>
                  <a:buClr>
                    <a:schemeClr val="tx2"/>
                  </a:buClr>
                </a:pPr>
                <a:r>
                  <a:rPr lang="en-US" sz="1000" dirty="0"/>
                  <a:t>Loyalty Loop</a:t>
                </a:r>
              </a:p>
            </p:txBody>
          </p:sp>
        </p:grpSp>
        <p:sp>
          <p:nvSpPr>
            <p:cNvPr id="23" name="Rectangle 22">
              <a:extLst>
                <a:ext uri="{FF2B5EF4-FFF2-40B4-BE49-F238E27FC236}">
                  <a16:creationId xmlns="" xmlns:a16="http://schemas.microsoft.com/office/drawing/2014/main" id="{E858BA57-5D14-4A9F-9EF6-7DAECE85734B}"/>
                </a:ext>
              </a:extLst>
            </p:cNvPr>
            <p:cNvSpPr/>
            <p:nvPr/>
          </p:nvSpPr>
          <p:spPr>
            <a:xfrm>
              <a:off x="9264352" y="260648"/>
              <a:ext cx="2999657" cy="307777"/>
            </a:xfrm>
            <a:prstGeom prst="rect">
              <a:avLst/>
            </a:prstGeom>
          </p:spPr>
          <p:txBody>
            <a:bodyPr wrap="square">
              <a:spAutoFit/>
            </a:bodyPr>
            <a:lstStyle/>
            <a:p>
              <a:r>
                <a:rPr lang="en-US" sz="1400" b="1" dirty="0">
                  <a:solidFill>
                    <a:srgbClr val="0070C0"/>
                  </a:solidFill>
                </a:rPr>
                <a:t>IDC Customer Experience Loop </a:t>
              </a:r>
            </a:p>
          </p:txBody>
        </p:sp>
      </p:grpSp>
      <p:pic>
        <p:nvPicPr>
          <p:cNvPr id="37" name="Picture 36">
            <a:extLst>
              <a:ext uri="{FF2B5EF4-FFF2-40B4-BE49-F238E27FC236}">
                <a16:creationId xmlns="" xmlns:a16="http://schemas.microsoft.com/office/drawing/2014/main" id="{BC4217FF-736E-4362-B99C-AAE2D6E9BB56}"/>
              </a:ext>
            </a:extLst>
          </p:cNvPr>
          <p:cNvPicPr>
            <a:picLocks noChangeAspect="1"/>
          </p:cNvPicPr>
          <p:nvPr/>
        </p:nvPicPr>
        <p:blipFill>
          <a:blip r:embed="rId4"/>
          <a:stretch>
            <a:fillRect/>
          </a:stretch>
        </p:blipFill>
        <p:spPr>
          <a:xfrm>
            <a:off x="479376" y="280083"/>
            <a:ext cx="490191" cy="484622"/>
          </a:xfrm>
          <a:prstGeom prst="rect">
            <a:avLst/>
          </a:prstGeom>
        </p:spPr>
      </p:pic>
      <p:sp>
        <p:nvSpPr>
          <p:cNvPr id="38" name="Rectangle 37">
            <a:extLst>
              <a:ext uri="{FF2B5EF4-FFF2-40B4-BE49-F238E27FC236}">
                <a16:creationId xmlns="" xmlns:a16="http://schemas.microsoft.com/office/drawing/2014/main" id="{EDC00D7F-6482-42AB-B884-C5E2E23A6374}"/>
              </a:ext>
            </a:extLst>
          </p:cNvPr>
          <p:cNvSpPr/>
          <p:nvPr/>
        </p:nvSpPr>
        <p:spPr>
          <a:xfrm>
            <a:off x="1037416" y="759557"/>
            <a:ext cx="6096000" cy="923330"/>
          </a:xfrm>
          <a:prstGeom prst="rect">
            <a:avLst/>
          </a:prstGeom>
        </p:spPr>
        <p:txBody>
          <a:bodyPr>
            <a:spAutoFit/>
          </a:bodyPr>
          <a:lstStyle/>
          <a:p>
            <a:r>
              <a:rPr lang="en-US" dirty="0">
                <a:solidFill>
                  <a:srgbClr val="F5A763"/>
                </a:solidFill>
              </a:rPr>
              <a:t>Customers review their satisfaction with the solution and provider, assess performance and potential, decide whether to continue the relationship</a:t>
            </a:r>
          </a:p>
        </p:txBody>
      </p:sp>
      <p:sp>
        <p:nvSpPr>
          <p:cNvPr id="102" name="Title 2">
            <a:extLst>
              <a:ext uri="{FF2B5EF4-FFF2-40B4-BE49-F238E27FC236}">
                <a16:creationId xmlns="" xmlns:a16="http://schemas.microsoft.com/office/drawing/2014/main" id="{3208F3C7-E7F0-44AB-9AF5-F7268F6F9A3D}"/>
              </a:ext>
            </a:extLst>
          </p:cNvPr>
          <p:cNvSpPr txBox="1">
            <a:spLocks/>
          </p:cNvSpPr>
          <p:nvPr/>
        </p:nvSpPr>
        <p:spPr>
          <a:xfrm>
            <a:off x="1025231" y="52958"/>
            <a:ext cx="10820400" cy="9445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s-MX" sz="3000" b="1" dirty="0" err="1">
                <a:solidFill>
                  <a:srgbClr val="F5A763"/>
                </a:solidFill>
              </a:rPr>
              <a:t>Renew</a:t>
            </a:r>
            <a:r>
              <a:rPr lang="es-MX" sz="3000" b="1" dirty="0">
                <a:solidFill>
                  <a:srgbClr val="F5A763"/>
                </a:solidFill>
              </a:rPr>
              <a:t> </a:t>
            </a:r>
            <a:r>
              <a:rPr lang="es-MX" sz="3000" b="1" dirty="0" err="1">
                <a:solidFill>
                  <a:srgbClr val="F5A763"/>
                </a:solidFill>
              </a:rPr>
              <a:t>Stage</a:t>
            </a:r>
            <a:endParaRPr lang="es-MX" sz="3000" b="1" dirty="0">
              <a:solidFill>
                <a:srgbClr val="F5A763"/>
              </a:solidFill>
            </a:endParaRPr>
          </a:p>
        </p:txBody>
      </p:sp>
      <p:cxnSp>
        <p:nvCxnSpPr>
          <p:cNvPr id="103" name="Straight Connector 102">
            <a:extLst>
              <a:ext uri="{FF2B5EF4-FFF2-40B4-BE49-F238E27FC236}">
                <a16:creationId xmlns="" xmlns:a16="http://schemas.microsoft.com/office/drawing/2014/main" id="{79592565-DDFD-4CBE-AC2D-33037078D790}"/>
              </a:ext>
            </a:extLst>
          </p:cNvPr>
          <p:cNvCxnSpPr/>
          <p:nvPr/>
        </p:nvCxnSpPr>
        <p:spPr>
          <a:xfrm flipV="1">
            <a:off x="5947" y="1661786"/>
            <a:ext cx="12192000" cy="42203"/>
          </a:xfrm>
          <a:prstGeom prst="line">
            <a:avLst/>
          </a:prstGeom>
          <a:ln>
            <a:solidFill>
              <a:srgbClr val="F5A763"/>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 xmlns:a16="http://schemas.microsoft.com/office/drawing/2014/main" id="{1393F4F6-47F8-4217-A20C-246E92213AAB}"/>
              </a:ext>
            </a:extLst>
          </p:cNvPr>
          <p:cNvCxnSpPr>
            <a:cxnSpLocks/>
          </p:cNvCxnSpPr>
          <p:nvPr/>
        </p:nvCxnSpPr>
        <p:spPr>
          <a:xfrm>
            <a:off x="720431" y="2409810"/>
            <a:ext cx="5119180" cy="0"/>
          </a:xfrm>
          <a:prstGeom prst="line">
            <a:avLst/>
          </a:prstGeom>
          <a:ln w="28575">
            <a:solidFill>
              <a:srgbClr val="F5A76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6729DF96-12BA-4A3B-8374-AEE87548C4CC}"/>
              </a:ext>
            </a:extLst>
          </p:cNvPr>
          <p:cNvCxnSpPr>
            <a:cxnSpLocks/>
          </p:cNvCxnSpPr>
          <p:nvPr/>
        </p:nvCxnSpPr>
        <p:spPr>
          <a:xfrm flipV="1">
            <a:off x="6744072" y="2409810"/>
            <a:ext cx="5328592" cy="11078"/>
          </a:xfrm>
          <a:prstGeom prst="line">
            <a:avLst/>
          </a:prstGeom>
          <a:ln w="28575">
            <a:no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 xmlns:a16="http://schemas.microsoft.com/office/drawing/2014/main" id="{5EF05CAA-07BF-47E5-BDDF-E1A606F3F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618" y="2492896"/>
            <a:ext cx="575111" cy="480068"/>
          </a:xfrm>
          <a:prstGeom prst="rect">
            <a:avLst/>
          </a:prstGeom>
        </p:spPr>
      </p:pic>
      <p:pic>
        <p:nvPicPr>
          <p:cNvPr id="54" name="Picture 53">
            <a:extLst>
              <a:ext uri="{FF2B5EF4-FFF2-40B4-BE49-F238E27FC236}">
                <a16:creationId xmlns="" xmlns:a16="http://schemas.microsoft.com/office/drawing/2014/main" id="{E0A1F9F0-AC2D-4ABC-81D0-7A950CB421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0284" y="3356992"/>
            <a:ext cx="523377" cy="464680"/>
          </a:xfrm>
          <a:prstGeom prst="rect">
            <a:avLst/>
          </a:prstGeom>
        </p:spPr>
      </p:pic>
      <p:sp>
        <p:nvSpPr>
          <p:cNvPr id="56" name="TextBox 55">
            <a:extLst>
              <a:ext uri="{FF2B5EF4-FFF2-40B4-BE49-F238E27FC236}">
                <a16:creationId xmlns="" xmlns:a16="http://schemas.microsoft.com/office/drawing/2014/main" id="{A8B50F8E-6F34-41A6-8CCB-579A6CC7ECCB}"/>
              </a:ext>
            </a:extLst>
          </p:cNvPr>
          <p:cNvSpPr txBox="1"/>
          <p:nvPr/>
        </p:nvSpPr>
        <p:spPr>
          <a:xfrm>
            <a:off x="7145258" y="1961041"/>
            <a:ext cx="4855398" cy="2585323"/>
          </a:xfrm>
          <a:prstGeom prst="rect">
            <a:avLst/>
          </a:prstGeom>
          <a:noFill/>
        </p:spPr>
        <p:txBody>
          <a:bodyPr wrap="square" lIns="91440" rtlCol="0">
            <a:spAutoFit/>
          </a:bodyPr>
          <a:lstStyle/>
          <a:p>
            <a:pPr algn="ctr">
              <a:spcAft>
                <a:spcPts val="600"/>
              </a:spcAft>
              <a:buClr>
                <a:srgbClr val="42577D"/>
              </a:buClr>
            </a:pPr>
            <a:r>
              <a:rPr lang="en-US" sz="2000" b="1" dirty="0">
                <a:solidFill>
                  <a:srgbClr val="F5A763"/>
                </a:solidFill>
                <a:latin typeface="Open Sans" panose="020B0606030504020204" pitchFamily="34" charset="0"/>
                <a:ea typeface="Open Sans" panose="020B0606030504020204" pitchFamily="34" charset="0"/>
                <a:cs typeface="Open Sans" panose="020B0606030504020204" pitchFamily="34" charset="0"/>
              </a:rPr>
              <a:t>Through:</a:t>
            </a:r>
          </a:p>
          <a:p>
            <a:pPr marL="342900" indent="-342900">
              <a:spcAft>
                <a:spcPts val="600"/>
              </a:spcAft>
              <a:buClr>
                <a:srgbClr val="42577D"/>
              </a:buClr>
              <a:buFont typeface="+mj-lt"/>
              <a:buAutoNum type="arabicPeriod"/>
            </a:pPr>
            <a:endParaRPr lang="en-US" sz="1400" dirty="0"/>
          </a:p>
          <a:p>
            <a:pPr marL="342900" indent="-342900">
              <a:spcAft>
                <a:spcPts val="600"/>
              </a:spcAft>
              <a:buClr>
                <a:srgbClr val="F5A763"/>
              </a:buClr>
              <a:buFont typeface="+mj-lt"/>
              <a:buAutoNum type="arabicPeriod"/>
            </a:pPr>
            <a:r>
              <a:rPr lang="es-MX" sz="1400" dirty="0"/>
              <a:t>B</a:t>
            </a:r>
            <a:r>
              <a:rPr lang="en-US" sz="1400" dirty="0" err="1"/>
              <a:t>usiness</a:t>
            </a:r>
            <a:r>
              <a:rPr lang="en-US" sz="1400" dirty="0"/>
              <a:t> Value Tools</a:t>
            </a:r>
          </a:p>
          <a:p>
            <a:pPr marL="285750" indent="-285750">
              <a:buFont typeface="Arial" panose="020B0604020202020204" pitchFamily="34" charset="0"/>
              <a:buChar char="•"/>
            </a:pPr>
            <a:r>
              <a:rPr lang="es-MX" sz="1400" dirty="0">
                <a:solidFill>
                  <a:srgbClr val="F5A763"/>
                </a:solidFill>
              </a:rPr>
              <a:t>Client Council Workshop</a:t>
            </a:r>
            <a:endParaRPr lang="en-US" sz="1400" dirty="0">
              <a:solidFill>
                <a:srgbClr val="F5A763"/>
              </a:solidFill>
            </a:endParaRPr>
          </a:p>
          <a:p>
            <a:pPr>
              <a:spcAft>
                <a:spcPts val="600"/>
              </a:spcAft>
              <a:buClr>
                <a:srgbClr val="42577D"/>
              </a:buClr>
            </a:pPr>
            <a:endParaRPr lang="es-MX" sz="1400" dirty="0"/>
          </a:p>
          <a:p>
            <a:pPr marL="342900" indent="-342900">
              <a:spcAft>
                <a:spcPts val="600"/>
              </a:spcAft>
              <a:buClr>
                <a:srgbClr val="F5A763"/>
              </a:buClr>
              <a:buFont typeface="+mj-lt"/>
              <a:buAutoNum type="arabicPeriod" startAt="2"/>
            </a:pPr>
            <a:r>
              <a:rPr lang="en-US" sz="1400" dirty="0"/>
              <a:t>Sales Advisory</a:t>
            </a:r>
          </a:p>
          <a:p>
            <a:pPr marL="285750" indent="-285750">
              <a:buClr>
                <a:srgbClr val="F5A763"/>
              </a:buClr>
              <a:buFont typeface="Arial" panose="020B0604020202020204" pitchFamily="34" charset="0"/>
              <a:buChar char="•"/>
            </a:pPr>
            <a:r>
              <a:rPr lang="es-MX" sz="1400" dirty="0" err="1">
                <a:solidFill>
                  <a:srgbClr val="F5A763"/>
                </a:solidFill>
              </a:rPr>
              <a:t>Win</a:t>
            </a:r>
            <a:r>
              <a:rPr lang="es-MX" sz="1400" dirty="0">
                <a:solidFill>
                  <a:srgbClr val="F5A763"/>
                </a:solidFill>
              </a:rPr>
              <a:t> and </a:t>
            </a:r>
            <a:r>
              <a:rPr lang="es-MX" sz="1400" dirty="0" err="1">
                <a:solidFill>
                  <a:srgbClr val="F5A763"/>
                </a:solidFill>
              </a:rPr>
              <a:t>Loss</a:t>
            </a:r>
            <a:r>
              <a:rPr lang="es-MX" sz="1400" dirty="0">
                <a:solidFill>
                  <a:srgbClr val="F5A763"/>
                </a:solidFill>
              </a:rPr>
              <a:t> </a:t>
            </a:r>
            <a:r>
              <a:rPr lang="es-MX" sz="1400" dirty="0" err="1">
                <a:solidFill>
                  <a:srgbClr val="F5A763"/>
                </a:solidFill>
              </a:rPr>
              <a:t>Analysis</a:t>
            </a:r>
            <a:endParaRPr lang="es-MX" sz="1400" dirty="0">
              <a:solidFill>
                <a:srgbClr val="F5A763"/>
              </a:solidFill>
            </a:endParaRPr>
          </a:p>
          <a:p>
            <a:pPr>
              <a:spcAft>
                <a:spcPts val="600"/>
              </a:spcAft>
              <a:buClr>
                <a:srgbClr val="42577D"/>
              </a:buClr>
            </a:pPr>
            <a:endParaRPr lang="es-MX" sz="1400" dirty="0"/>
          </a:p>
          <a:p>
            <a:pPr>
              <a:spcAft>
                <a:spcPts val="600"/>
              </a:spcAft>
              <a:buClr>
                <a:srgbClr val="42577D"/>
              </a:buClr>
            </a:pPr>
            <a:endParaRPr lang="en-US" sz="1400" dirty="0"/>
          </a:p>
        </p:txBody>
      </p:sp>
      <p:cxnSp>
        <p:nvCxnSpPr>
          <p:cNvPr id="57" name="Straight Connector 56">
            <a:extLst>
              <a:ext uri="{FF2B5EF4-FFF2-40B4-BE49-F238E27FC236}">
                <a16:creationId xmlns="" xmlns:a16="http://schemas.microsoft.com/office/drawing/2014/main" id="{8D25A4DE-DCFB-4938-AFFA-1645CCC945A9}"/>
              </a:ext>
            </a:extLst>
          </p:cNvPr>
          <p:cNvCxnSpPr>
            <a:cxnSpLocks/>
          </p:cNvCxnSpPr>
          <p:nvPr/>
        </p:nvCxnSpPr>
        <p:spPr>
          <a:xfrm>
            <a:off x="6809468" y="2420888"/>
            <a:ext cx="5119180" cy="0"/>
          </a:xfrm>
          <a:prstGeom prst="line">
            <a:avLst/>
          </a:prstGeom>
          <a:ln w="28575">
            <a:solidFill>
              <a:srgbClr val="F5A76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8FE9FEEC-6A62-4046-AF19-32A798E9AE4F}"/>
              </a:ext>
            </a:extLst>
          </p:cNvPr>
          <p:cNvCxnSpPr>
            <a:cxnSpLocks/>
          </p:cNvCxnSpPr>
          <p:nvPr/>
        </p:nvCxnSpPr>
        <p:spPr>
          <a:xfrm>
            <a:off x="695400" y="4797152"/>
            <a:ext cx="5119180" cy="0"/>
          </a:xfrm>
          <a:prstGeom prst="line">
            <a:avLst/>
          </a:prstGeom>
          <a:ln w="28575">
            <a:solidFill>
              <a:srgbClr val="F5A763"/>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 xmlns:a16="http://schemas.microsoft.com/office/drawing/2014/main" id="{9D0FC5AE-2F59-4803-818F-D3260E86405C}"/>
              </a:ext>
            </a:extLst>
          </p:cNvPr>
          <p:cNvSpPr txBox="1"/>
          <p:nvPr/>
        </p:nvSpPr>
        <p:spPr>
          <a:xfrm>
            <a:off x="688788" y="1988840"/>
            <a:ext cx="5217084" cy="3416320"/>
          </a:xfrm>
          <a:prstGeom prst="rect">
            <a:avLst/>
          </a:prstGeom>
          <a:noFill/>
        </p:spPr>
        <p:txBody>
          <a:bodyPr wrap="square" lIns="91440" rtlCol="0">
            <a:spAutoFit/>
          </a:bodyPr>
          <a:lstStyle/>
          <a:p>
            <a:pPr algn="ctr">
              <a:spcAft>
                <a:spcPts val="600"/>
              </a:spcAft>
              <a:buClr>
                <a:schemeClr val="tx2"/>
              </a:buClr>
            </a:pPr>
            <a:r>
              <a:rPr lang="en-US" sz="2000" b="1" dirty="0">
                <a:solidFill>
                  <a:srgbClr val="BC191F"/>
                </a:solidFill>
                <a:latin typeface="Open Sans" panose="020B0606030504020204" pitchFamily="34" charset="0"/>
                <a:ea typeface="Open Sans" panose="020B0606030504020204" pitchFamily="34" charset="0"/>
                <a:cs typeface="Open Sans" panose="020B0606030504020204" pitchFamily="34" charset="0"/>
              </a:rPr>
              <a:t>Help your customer:</a:t>
            </a:r>
          </a:p>
          <a:p>
            <a:pPr marL="285750" indent="-285750">
              <a:spcAft>
                <a:spcPts val="600"/>
              </a:spcAft>
              <a:buClr>
                <a:srgbClr val="BC191F"/>
              </a:buClr>
              <a:buFont typeface="Arial" panose="020B0604020202020204" pitchFamily="34" charset="0"/>
              <a:buChar char="•"/>
            </a:pPr>
            <a:endParaRPr lang="en-US" sz="1400" dirty="0"/>
          </a:p>
          <a:p>
            <a:pPr marL="176213" indent="-176213">
              <a:spcAft>
                <a:spcPts val="600"/>
              </a:spcAft>
              <a:buClr>
                <a:srgbClr val="BC191F"/>
              </a:buClr>
              <a:buFont typeface="Arial" panose="020B0604020202020204" pitchFamily="34" charset="0"/>
              <a:buChar char="•"/>
            </a:pPr>
            <a:r>
              <a:rPr lang="es-MX" sz="1400" dirty="0" err="1"/>
              <a:t>Articulate</a:t>
            </a:r>
            <a:r>
              <a:rPr lang="es-MX" sz="1400" dirty="0"/>
              <a:t> concrete </a:t>
            </a:r>
            <a:r>
              <a:rPr lang="es-MX" sz="1400" dirty="0" err="1"/>
              <a:t>benefits</a:t>
            </a:r>
            <a:r>
              <a:rPr lang="es-MX" sz="1400" dirty="0"/>
              <a:t> </a:t>
            </a:r>
            <a:r>
              <a:rPr lang="es-MX" sz="1400" dirty="0" err="1"/>
              <a:t>that</a:t>
            </a:r>
            <a:r>
              <a:rPr lang="es-MX" sz="1400" dirty="0"/>
              <a:t> </a:t>
            </a:r>
            <a:r>
              <a:rPr lang="es-MX" sz="1400" dirty="0" err="1"/>
              <a:t>justify</a:t>
            </a:r>
            <a:r>
              <a:rPr lang="es-MX" sz="1400" dirty="0"/>
              <a:t> </a:t>
            </a:r>
            <a:r>
              <a:rPr lang="es-MX" sz="1400" dirty="0" err="1"/>
              <a:t>renewal</a:t>
            </a:r>
            <a:endParaRPr lang="es-MX" sz="1400" dirty="0"/>
          </a:p>
          <a:p>
            <a:pPr marL="176213" indent="-176213">
              <a:spcAft>
                <a:spcPts val="600"/>
              </a:spcAft>
              <a:buClr>
                <a:srgbClr val="BC191F"/>
              </a:buClr>
              <a:buFont typeface="Arial" panose="020B0604020202020204" pitchFamily="34" charset="0"/>
              <a:buChar char="•"/>
            </a:pPr>
            <a:r>
              <a:rPr lang="es-MX" sz="1400" dirty="0"/>
              <a:t>Express </a:t>
            </a:r>
            <a:r>
              <a:rPr lang="es-MX" sz="1400" dirty="0" err="1"/>
              <a:t>the</a:t>
            </a:r>
            <a:r>
              <a:rPr lang="es-MX" sz="1400" dirty="0"/>
              <a:t> </a:t>
            </a:r>
            <a:r>
              <a:rPr lang="es-MX" sz="1400" dirty="0" err="1"/>
              <a:t>value</a:t>
            </a:r>
            <a:r>
              <a:rPr lang="es-MX" sz="1400" dirty="0"/>
              <a:t> gaps </a:t>
            </a:r>
            <a:r>
              <a:rPr lang="es-MX" sz="1400" dirty="0" err="1"/>
              <a:t>early</a:t>
            </a:r>
            <a:r>
              <a:rPr lang="es-MX" sz="1400" dirty="0"/>
              <a:t> </a:t>
            </a:r>
            <a:r>
              <a:rPr lang="es-MX" sz="1400" dirty="0" err="1"/>
              <a:t>on</a:t>
            </a:r>
            <a:endParaRPr lang="es-MX" sz="1400" dirty="0"/>
          </a:p>
          <a:p>
            <a:pPr marL="176213" indent="-176213">
              <a:spcAft>
                <a:spcPts val="600"/>
              </a:spcAft>
              <a:buClr>
                <a:srgbClr val="BC191F"/>
              </a:buClr>
              <a:buFont typeface="Arial" panose="020B0604020202020204" pitchFamily="34" charset="0"/>
              <a:buChar char="•"/>
            </a:pPr>
            <a:endParaRPr lang="es-MX" sz="1400" dirty="0"/>
          </a:p>
          <a:p>
            <a:pPr marL="176213" indent="-176213">
              <a:spcAft>
                <a:spcPts val="600"/>
              </a:spcAft>
              <a:buClr>
                <a:srgbClr val="BC191F"/>
              </a:buClr>
              <a:buFont typeface="Arial" panose="020B0604020202020204" pitchFamily="34" charset="0"/>
              <a:buChar char="•"/>
            </a:pPr>
            <a:endParaRPr lang="es-MX" sz="1400" dirty="0"/>
          </a:p>
          <a:p>
            <a:pPr marL="176213" indent="-176213">
              <a:spcAft>
                <a:spcPts val="600"/>
              </a:spcAft>
              <a:buClr>
                <a:srgbClr val="BC191F"/>
              </a:buClr>
              <a:buFont typeface="Arial" panose="020B0604020202020204" pitchFamily="34" charset="0"/>
              <a:buChar char="•"/>
            </a:pPr>
            <a:endParaRPr lang="es-MX" sz="1400" dirty="0"/>
          </a:p>
          <a:p>
            <a:pPr marL="176213" indent="-176213">
              <a:spcAft>
                <a:spcPts val="600"/>
              </a:spcAft>
              <a:buClr>
                <a:srgbClr val="BC191F"/>
              </a:buClr>
              <a:buFont typeface="Arial" panose="020B0604020202020204" pitchFamily="34" charset="0"/>
              <a:buChar char="•"/>
            </a:pPr>
            <a:endParaRPr lang="es-MX" sz="1400" dirty="0"/>
          </a:p>
          <a:p>
            <a:pPr algn="ctr">
              <a:spcAft>
                <a:spcPts val="600"/>
              </a:spcAft>
              <a:buClr>
                <a:srgbClr val="BC191F"/>
              </a:buClr>
            </a:pPr>
            <a:r>
              <a:rPr lang="en-US" sz="2000" b="1" dirty="0">
                <a:solidFill>
                  <a:srgbClr val="BC191F"/>
                </a:solidFill>
                <a:latin typeface="Open Sans" panose="020B0606030504020204" pitchFamily="34" charset="0"/>
                <a:ea typeface="Open Sans" panose="020B0606030504020204" pitchFamily="34" charset="0"/>
                <a:cs typeface="Open Sans" panose="020B0606030504020204" pitchFamily="34" charset="0"/>
              </a:rPr>
              <a:t>How:</a:t>
            </a:r>
          </a:p>
          <a:p>
            <a:pPr marL="176213" indent="-176213">
              <a:spcAft>
                <a:spcPts val="600"/>
              </a:spcAft>
              <a:buClr>
                <a:srgbClr val="BC191F"/>
              </a:buClr>
              <a:buFont typeface="Arial" panose="020B0604020202020204" pitchFamily="34" charset="0"/>
              <a:buChar char="•"/>
            </a:pPr>
            <a:r>
              <a:rPr lang="en-US" sz="1400" dirty="0"/>
              <a:t>Build a constructive feedback process</a:t>
            </a:r>
          </a:p>
          <a:p>
            <a:pPr marL="176213" indent="-176213">
              <a:spcAft>
                <a:spcPts val="600"/>
              </a:spcAft>
              <a:buClr>
                <a:srgbClr val="BC191F"/>
              </a:buClr>
              <a:buFont typeface="Arial" panose="020B0604020202020204" pitchFamily="34" charset="0"/>
              <a:buChar char="•"/>
            </a:pPr>
            <a:r>
              <a:rPr lang="es-MX" sz="1400" dirty="0" err="1"/>
              <a:t>Delineate</a:t>
            </a:r>
            <a:r>
              <a:rPr lang="es-MX" sz="1400" dirty="0"/>
              <a:t> </a:t>
            </a:r>
            <a:r>
              <a:rPr lang="es-MX" sz="1400" dirty="0" err="1"/>
              <a:t>accurate</a:t>
            </a:r>
            <a:r>
              <a:rPr lang="es-MX" sz="1400" dirty="0"/>
              <a:t> </a:t>
            </a:r>
            <a:r>
              <a:rPr lang="es-MX" sz="1400" dirty="0" err="1"/>
              <a:t>metrics</a:t>
            </a:r>
            <a:r>
              <a:rPr lang="es-MX" sz="1400" dirty="0"/>
              <a:t> </a:t>
            </a:r>
            <a:r>
              <a:rPr lang="es-MX" sz="1400" dirty="0" err="1"/>
              <a:t>of</a:t>
            </a:r>
            <a:r>
              <a:rPr lang="es-MX" sz="1400" dirty="0"/>
              <a:t> </a:t>
            </a:r>
            <a:r>
              <a:rPr lang="es-MX" sz="1400" dirty="0" err="1"/>
              <a:t>success</a:t>
            </a:r>
            <a:r>
              <a:rPr lang="es-MX" sz="1400" dirty="0"/>
              <a:t>/</a:t>
            </a:r>
            <a:r>
              <a:rPr lang="es-MX" sz="1400" dirty="0" err="1"/>
              <a:t>opportunity</a:t>
            </a:r>
            <a:endParaRPr lang="es-MX" sz="1400" dirty="0"/>
          </a:p>
        </p:txBody>
      </p:sp>
    </p:spTree>
    <p:extLst>
      <p:ext uri="{BB962C8B-B14F-4D97-AF65-F5344CB8AC3E}">
        <p14:creationId xmlns:p14="http://schemas.microsoft.com/office/powerpoint/2010/main" val="115776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 xmlns:a16="http://schemas.microsoft.com/office/drawing/2014/main" id="{D466CF38-7319-4215-A42F-436449D8208C}"/>
              </a:ext>
            </a:extLst>
          </p:cNvPr>
          <p:cNvSpPr txBox="1"/>
          <p:nvPr/>
        </p:nvSpPr>
        <p:spPr>
          <a:xfrm>
            <a:off x="688788" y="1988840"/>
            <a:ext cx="5217084" cy="3924151"/>
          </a:xfrm>
          <a:prstGeom prst="rect">
            <a:avLst/>
          </a:prstGeom>
          <a:noFill/>
        </p:spPr>
        <p:txBody>
          <a:bodyPr wrap="square" lIns="91440" rtlCol="0">
            <a:spAutoFit/>
          </a:bodyPr>
          <a:lstStyle/>
          <a:p>
            <a:pPr algn="ctr">
              <a:spcAft>
                <a:spcPts val="600"/>
              </a:spcAft>
              <a:buClr>
                <a:schemeClr val="tx2"/>
              </a:buClr>
            </a:pPr>
            <a:r>
              <a:rPr lang="en-US" sz="2000" b="1" dirty="0">
                <a:solidFill>
                  <a:srgbClr val="BC191F"/>
                </a:solidFill>
                <a:latin typeface="Open Sans" panose="020B0606030504020204" pitchFamily="34" charset="0"/>
                <a:ea typeface="Open Sans" panose="020B0606030504020204" pitchFamily="34" charset="0"/>
                <a:cs typeface="Open Sans" panose="020B0606030504020204" pitchFamily="34" charset="0"/>
              </a:rPr>
              <a:t>Help your customer:</a:t>
            </a:r>
          </a:p>
          <a:p>
            <a:pPr marL="285750" indent="-285750">
              <a:spcAft>
                <a:spcPts val="600"/>
              </a:spcAft>
              <a:buClr>
                <a:srgbClr val="BC191F"/>
              </a:buClr>
              <a:buFont typeface="Arial" panose="020B0604020202020204" pitchFamily="34" charset="0"/>
              <a:buChar char="•"/>
            </a:pPr>
            <a:endParaRPr lang="en-US" sz="1400" dirty="0"/>
          </a:p>
          <a:p>
            <a:pPr marL="176213" indent="-176213">
              <a:spcAft>
                <a:spcPts val="600"/>
              </a:spcAft>
              <a:buClr>
                <a:srgbClr val="BC191F"/>
              </a:buClr>
              <a:buFont typeface="Arial" panose="020B0604020202020204" pitchFamily="34" charset="0"/>
              <a:buChar char="•"/>
            </a:pPr>
            <a:r>
              <a:rPr lang="es-MX" sz="1400" dirty="0" err="1"/>
              <a:t>Become</a:t>
            </a:r>
            <a:r>
              <a:rPr lang="es-MX" sz="1400" dirty="0"/>
              <a:t> a </a:t>
            </a:r>
            <a:r>
              <a:rPr lang="es-MX" sz="1400" dirty="0" err="1"/>
              <a:t>reference</a:t>
            </a:r>
            <a:endParaRPr lang="es-MX" sz="1400" dirty="0"/>
          </a:p>
          <a:p>
            <a:pPr marL="176213" indent="-176213">
              <a:spcAft>
                <a:spcPts val="600"/>
              </a:spcAft>
              <a:buClr>
                <a:srgbClr val="BC191F"/>
              </a:buClr>
              <a:buFont typeface="Arial" panose="020B0604020202020204" pitchFamily="34" charset="0"/>
              <a:buChar char="•"/>
            </a:pPr>
            <a:r>
              <a:rPr lang="es-MX" sz="1400" dirty="0" err="1"/>
              <a:t>Explain</a:t>
            </a:r>
            <a:r>
              <a:rPr lang="es-MX" sz="1400" dirty="0"/>
              <a:t> </a:t>
            </a:r>
            <a:r>
              <a:rPr lang="es-MX" sz="1400" dirty="0" err="1"/>
              <a:t>the</a:t>
            </a:r>
            <a:r>
              <a:rPr lang="es-MX" sz="1400" dirty="0"/>
              <a:t> </a:t>
            </a:r>
            <a:r>
              <a:rPr lang="es-MX" sz="1400" dirty="0" err="1"/>
              <a:t>success</a:t>
            </a:r>
            <a:r>
              <a:rPr lang="es-MX" sz="1400" dirty="0"/>
              <a:t> </a:t>
            </a:r>
            <a:r>
              <a:rPr lang="es-MX" sz="1400" dirty="0" err="1"/>
              <a:t>factors</a:t>
            </a:r>
            <a:endParaRPr lang="es-MX" sz="1400" dirty="0"/>
          </a:p>
          <a:p>
            <a:pPr marL="176213" indent="-176213">
              <a:spcAft>
                <a:spcPts val="600"/>
              </a:spcAft>
              <a:buClr>
                <a:srgbClr val="BC191F"/>
              </a:buClr>
              <a:buFont typeface="Arial" panose="020B0604020202020204" pitchFamily="34" charset="0"/>
              <a:buChar char="•"/>
            </a:pPr>
            <a:r>
              <a:rPr lang="es-MX" sz="1400" dirty="0" err="1"/>
              <a:t>Close</a:t>
            </a:r>
            <a:r>
              <a:rPr lang="es-MX" sz="1400" dirty="0"/>
              <a:t> </a:t>
            </a:r>
            <a:r>
              <a:rPr lang="es-MX" sz="1400" dirty="0" err="1"/>
              <a:t>value</a:t>
            </a:r>
            <a:r>
              <a:rPr lang="es-MX" sz="1400" dirty="0"/>
              <a:t> gaps </a:t>
            </a:r>
            <a:r>
              <a:rPr lang="es-MX" sz="1400" dirty="0" err="1"/>
              <a:t>via</a:t>
            </a:r>
            <a:r>
              <a:rPr lang="es-MX" sz="1400" dirty="0"/>
              <a:t> </a:t>
            </a:r>
            <a:r>
              <a:rPr lang="es-MX" sz="1400" dirty="0" err="1"/>
              <a:t>constructive</a:t>
            </a:r>
            <a:r>
              <a:rPr lang="es-MX" sz="1400" dirty="0"/>
              <a:t> </a:t>
            </a:r>
            <a:r>
              <a:rPr lang="es-MX" sz="1400" dirty="0" err="1"/>
              <a:t>feedback</a:t>
            </a:r>
            <a:endParaRPr lang="es-MX" sz="1400" dirty="0"/>
          </a:p>
          <a:p>
            <a:pPr marL="176213" indent="-176213">
              <a:spcAft>
                <a:spcPts val="600"/>
              </a:spcAft>
              <a:buClr>
                <a:srgbClr val="BC191F"/>
              </a:buClr>
              <a:buFont typeface="Arial" panose="020B0604020202020204" pitchFamily="34" charset="0"/>
              <a:buChar char="•"/>
            </a:pPr>
            <a:endParaRPr lang="es-MX" sz="1400" dirty="0"/>
          </a:p>
          <a:p>
            <a:pPr marL="176213" indent="-176213">
              <a:spcAft>
                <a:spcPts val="600"/>
              </a:spcAft>
              <a:buClr>
                <a:srgbClr val="BC191F"/>
              </a:buClr>
              <a:buFont typeface="Arial" panose="020B0604020202020204" pitchFamily="34" charset="0"/>
              <a:buChar char="•"/>
            </a:pPr>
            <a:endParaRPr lang="es-MX" sz="1400" dirty="0"/>
          </a:p>
          <a:p>
            <a:pPr marL="176213" indent="-176213">
              <a:spcAft>
                <a:spcPts val="600"/>
              </a:spcAft>
              <a:buClr>
                <a:srgbClr val="BC191F"/>
              </a:buClr>
              <a:buFont typeface="Arial" panose="020B0604020202020204" pitchFamily="34" charset="0"/>
              <a:buChar char="•"/>
            </a:pPr>
            <a:endParaRPr lang="es-MX" sz="1400" dirty="0"/>
          </a:p>
          <a:p>
            <a:pPr algn="ctr">
              <a:spcAft>
                <a:spcPts val="600"/>
              </a:spcAft>
              <a:buClr>
                <a:srgbClr val="BC191F"/>
              </a:buClr>
            </a:pPr>
            <a:r>
              <a:rPr lang="en-US" sz="2000" b="1" dirty="0">
                <a:solidFill>
                  <a:srgbClr val="BC191F"/>
                </a:solidFill>
                <a:latin typeface="Open Sans" panose="020B0606030504020204" pitchFamily="34" charset="0"/>
                <a:ea typeface="Open Sans" panose="020B0606030504020204" pitchFamily="34" charset="0"/>
                <a:cs typeface="Open Sans" panose="020B0606030504020204" pitchFamily="34" charset="0"/>
              </a:rPr>
              <a:t>How:</a:t>
            </a:r>
          </a:p>
          <a:p>
            <a:pPr marL="176213" indent="-176213">
              <a:spcAft>
                <a:spcPts val="600"/>
              </a:spcAft>
              <a:buClr>
                <a:srgbClr val="BC191F"/>
              </a:buClr>
              <a:buFont typeface="Arial" panose="020B0604020202020204" pitchFamily="34" charset="0"/>
              <a:buChar char="•"/>
            </a:pPr>
            <a:r>
              <a:rPr lang="en-US" sz="1400" dirty="0"/>
              <a:t>Share valuable insights from lessons learned</a:t>
            </a:r>
          </a:p>
          <a:p>
            <a:pPr marL="176213" indent="-176213">
              <a:spcAft>
                <a:spcPts val="600"/>
              </a:spcAft>
              <a:buClr>
                <a:srgbClr val="BC191F"/>
              </a:buClr>
              <a:buFont typeface="Arial" panose="020B0604020202020204" pitchFamily="34" charset="0"/>
              <a:buChar char="•"/>
            </a:pPr>
            <a:r>
              <a:rPr lang="en-US" sz="1400" dirty="0"/>
              <a:t>Showcase their accomplishments against your brand value</a:t>
            </a:r>
          </a:p>
          <a:p>
            <a:pPr marL="176213" indent="-176213">
              <a:spcAft>
                <a:spcPts val="600"/>
              </a:spcAft>
              <a:buClr>
                <a:srgbClr val="BC191F"/>
              </a:buClr>
              <a:buFont typeface="Arial" panose="020B0604020202020204" pitchFamily="34" charset="0"/>
              <a:buChar char="•"/>
            </a:pPr>
            <a:r>
              <a:rPr lang="en-US" sz="1400" dirty="0"/>
              <a:t>Demonstrate the strategic consequences of the partnership</a:t>
            </a:r>
          </a:p>
        </p:txBody>
      </p:sp>
      <p:sp>
        <p:nvSpPr>
          <p:cNvPr id="3" name="Slide Number Placeholder 2">
            <a:extLst>
              <a:ext uri="{FF2B5EF4-FFF2-40B4-BE49-F238E27FC236}">
                <a16:creationId xmlns="" xmlns:a16="http://schemas.microsoft.com/office/drawing/2014/main" id="{B2A55DDC-E189-4F4C-8BC7-1B5F70AC72BB}"/>
              </a:ext>
            </a:extLst>
          </p:cNvPr>
          <p:cNvSpPr>
            <a:spLocks noGrp="1"/>
          </p:cNvSpPr>
          <p:nvPr>
            <p:ph type="sldNum" sz="quarter" idx="12"/>
          </p:nvPr>
        </p:nvSpPr>
        <p:spPr/>
        <p:txBody>
          <a:bodyPr/>
          <a:lstStyle/>
          <a:p>
            <a:fld id="{30879362-658A-E344-B7E9-F19991414F7F}" type="slidenum">
              <a:rPr lang="en-US" smtClean="0"/>
              <a:pPr/>
              <a:t>14</a:t>
            </a:fld>
            <a:endParaRPr lang="en-US"/>
          </a:p>
        </p:txBody>
      </p:sp>
      <p:sp>
        <p:nvSpPr>
          <p:cNvPr id="4" name="Footer Placeholder 3">
            <a:extLst>
              <a:ext uri="{FF2B5EF4-FFF2-40B4-BE49-F238E27FC236}">
                <a16:creationId xmlns="" xmlns:a16="http://schemas.microsoft.com/office/drawing/2014/main" id="{4E6C4055-FD9D-4AB8-90B2-0CBF91B23FC4}"/>
              </a:ext>
            </a:extLst>
          </p:cNvPr>
          <p:cNvSpPr>
            <a:spLocks noGrp="1"/>
          </p:cNvSpPr>
          <p:nvPr>
            <p:ph type="ftr" sz="quarter" idx="11"/>
          </p:nvPr>
        </p:nvSpPr>
        <p:spPr/>
        <p:txBody>
          <a:bodyPr/>
          <a:lstStyle/>
          <a:p>
            <a:pPr algn="r"/>
            <a:r>
              <a:rPr lang="en-US"/>
              <a:t>© IDC</a:t>
            </a:r>
            <a:endParaRPr lang="en-US" dirty="0"/>
          </a:p>
        </p:txBody>
      </p:sp>
      <p:grpSp>
        <p:nvGrpSpPr>
          <p:cNvPr id="21" name="Group 20">
            <a:extLst>
              <a:ext uri="{FF2B5EF4-FFF2-40B4-BE49-F238E27FC236}">
                <a16:creationId xmlns="" xmlns:a16="http://schemas.microsoft.com/office/drawing/2014/main" id="{86917D0F-922D-4398-8643-F20C03E22652}"/>
              </a:ext>
            </a:extLst>
          </p:cNvPr>
          <p:cNvGrpSpPr/>
          <p:nvPr/>
        </p:nvGrpSpPr>
        <p:grpSpPr>
          <a:xfrm>
            <a:off x="9073007" y="116632"/>
            <a:ext cx="2999657" cy="1445980"/>
            <a:chOff x="9264352" y="260648"/>
            <a:chExt cx="2999657" cy="1445980"/>
          </a:xfrm>
        </p:grpSpPr>
        <p:grpSp>
          <p:nvGrpSpPr>
            <p:cNvPr id="22" name="Group 21">
              <a:extLst>
                <a:ext uri="{FF2B5EF4-FFF2-40B4-BE49-F238E27FC236}">
                  <a16:creationId xmlns="" xmlns:a16="http://schemas.microsoft.com/office/drawing/2014/main" id="{488906BA-A6D3-40A6-80C9-4417D37666B6}"/>
                </a:ext>
              </a:extLst>
            </p:cNvPr>
            <p:cNvGrpSpPr/>
            <p:nvPr/>
          </p:nvGrpSpPr>
          <p:grpSpPr>
            <a:xfrm>
              <a:off x="9354513" y="542859"/>
              <a:ext cx="2678154" cy="1163769"/>
              <a:chOff x="1116711" y="1442509"/>
              <a:chExt cx="6910580" cy="4139031"/>
            </a:xfrm>
          </p:grpSpPr>
          <p:grpSp>
            <p:nvGrpSpPr>
              <p:cNvPr id="24" name="Group 23">
                <a:extLst>
                  <a:ext uri="{FF2B5EF4-FFF2-40B4-BE49-F238E27FC236}">
                    <a16:creationId xmlns="" xmlns:a16="http://schemas.microsoft.com/office/drawing/2014/main" id="{FF20AF52-0C5C-4BA2-9EF8-3B3C032B5ED1}"/>
                  </a:ext>
                </a:extLst>
              </p:cNvPr>
              <p:cNvGrpSpPr/>
              <p:nvPr/>
            </p:nvGrpSpPr>
            <p:grpSpPr>
              <a:xfrm>
                <a:off x="1116711" y="1442509"/>
                <a:ext cx="6910580" cy="3109761"/>
                <a:chOff x="1828800" y="1398777"/>
                <a:chExt cx="5486400" cy="2468880"/>
              </a:xfrm>
            </p:grpSpPr>
            <p:pic>
              <p:nvPicPr>
                <p:cNvPr id="29" name="Picture 28" descr="Untitled-1.png">
                  <a:extLst>
                    <a:ext uri="{FF2B5EF4-FFF2-40B4-BE49-F238E27FC236}">
                      <a16:creationId xmlns="" xmlns:a16="http://schemas.microsoft.com/office/drawing/2014/main" id="{72E8C3D9-384E-4F8C-86F9-D668DF9D494B}"/>
                    </a:ext>
                  </a:extLst>
                </p:cNvPr>
                <p:cNvPicPr>
                  <a:picLocks/>
                </p:cNvPicPr>
                <p:nvPr/>
              </p:nvPicPr>
              <p:blipFill>
                <a:blip r:embed="rId2" cstate="print"/>
                <a:stretch>
                  <a:fillRect/>
                </a:stretch>
              </p:blipFill>
              <p:spPr>
                <a:xfrm>
                  <a:off x="1828800" y="1398777"/>
                  <a:ext cx="5486400" cy="2468880"/>
                </a:xfrm>
                <a:prstGeom prst="rect">
                  <a:avLst/>
                </a:prstGeom>
              </p:spPr>
            </p:pic>
            <p:grpSp>
              <p:nvGrpSpPr>
                <p:cNvPr id="30" name="Group 29">
                  <a:extLst>
                    <a:ext uri="{FF2B5EF4-FFF2-40B4-BE49-F238E27FC236}">
                      <a16:creationId xmlns="" xmlns:a16="http://schemas.microsoft.com/office/drawing/2014/main" id="{637E6B4F-9305-43B4-8F8F-0F4223EEF557}"/>
                    </a:ext>
                  </a:extLst>
                </p:cNvPr>
                <p:cNvGrpSpPr/>
                <p:nvPr/>
              </p:nvGrpSpPr>
              <p:grpSpPr>
                <a:xfrm>
                  <a:off x="2117158" y="1817946"/>
                  <a:ext cx="4896503" cy="2029659"/>
                  <a:chOff x="2117158" y="1817946"/>
                  <a:chExt cx="4896503" cy="2029659"/>
                </a:xfrm>
              </p:grpSpPr>
              <p:sp>
                <p:nvSpPr>
                  <p:cNvPr id="31" name="Rectangle 30">
                    <a:extLst>
                      <a:ext uri="{FF2B5EF4-FFF2-40B4-BE49-F238E27FC236}">
                        <a16:creationId xmlns="" xmlns:a16="http://schemas.microsoft.com/office/drawing/2014/main" id="{A800D1F2-2A69-44EA-B0BE-72C11225E0C7}"/>
                      </a:ext>
                    </a:extLst>
                  </p:cNvPr>
                  <p:cNvSpPr/>
                  <p:nvPr/>
                </p:nvSpPr>
                <p:spPr>
                  <a:xfrm rot="18329991">
                    <a:off x="2274633" y="1910074"/>
                    <a:ext cx="1780056" cy="2095006"/>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E</a:t>
                    </a:r>
                    <a:r>
                      <a:rPr lang="en-US" sz="1000" b="1" dirty="0">
                        <a:ln>
                          <a:solidFill>
                            <a:schemeClr val="tx1"/>
                          </a:solidFill>
                        </a:ln>
                      </a:rPr>
                      <a:t> v a l u a t e</a:t>
                    </a:r>
                  </a:p>
                </p:txBody>
              </p:sp>
              <p:sp>
                <p:nvSpPr>
                  <p:cNvPr id="32" name="Rectangle 31">
                    <a:extLst>
                      <a:ext uri="{FF2B5EF4-FFF2-40B4-BE49-F238E27FC236}">
                        <a16:creationId xmlns="" xmlns:a16="http://schemas.microsoft.com/office/drawing/2014/main" id="{288DB83F-E550-4688-815E-1DA4F26C9092}"/>
                      </a:ext>
                    </a:extLst>
                  </p:cNvPr>
                  <p:cNvSpPr/>
                  <p:nvPr/>
                </p:nvSpPr>
                <p:spPr>
                  <a:xfrm rot="4270456">
                    <a:off x="5167129" y="1775761"/>
                    <a:ext cx="1780057" cy="1864428"/>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R</a:t>
                    </a:r>
                    <a:r>
                      <a:rPr lang="en-US" sz="1000" b="1" dirty="0">
                        <a:ln>
                          <a:solidFill>
                            <a:schemeClr val="tx1"/>
                          </a:solidFill>
                        </a:ln>
                      </a:rPr>
                      <a:t> e n e w</a:t>
                    </a:r>
                  </a:p>
                </p:txBody>
              </p:sp>
              <p:sp>
                <p:nvSpPr>
                  <p:cNvPr id="33" name="Rectangle 32">
                    <a:extLst>
                      <a:ext uri="{FF2B5EF4-FFF2-40B4-BE49-F238E27FC236}">
                        <a16:creationId xmlns="" xmlns:a16="http://schemas.microsoft.com/office/drawing/2014/main" id="{97E56C57-7FA6-4D68-9FAB-A42C513A784A}"/>
                      </a:ext>
                    </a:extLst>
                  </p:cNvPr>
                  <p:cNvSpPr/>
                  <p:nvPr/>
                </p:nvSpPr>
                <p:spPr>
                  <a:xfrm rot="20269450">
                    <a:off x="2398178" y="2343951"/>
                    <a:ext cx="2062783" cy="1122759"/>
                  </a:xfrm>
                  <a:prstGeom prst="rect">
                    <a:avLst/>
                  </a:prstGeom>
                  <a:noFill/>
                </p:spPr>
                <p:txBody>
                  <a:bodyPr spcFirstLastPara="1" wrap="none" lIns="91440" tIns="45720" rIns="91440" bIns="45720" numCol="1">
                    <a:prstTxWarp prst="textArchDown">
                      <a:avLst>
                        <a:gd name="adj" fmla="val 20769590"/>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E</a:t>
                    </a:r>
                    <a:r>
                      <a:rPr lang="en-US" sz="1000" b="1" dirty="0">
                        <a:ln>
                          <a:solidFill>
                            <a:schemeClr val="bg1"/>
                          </a:solidFill>
                        </a:ln>
                        <a:solidFill>
                          <a:schemeClr val="bg1"/>
                        </a:solidFill>
                      </a:rPr>
                      <a:t> x p l o r e</a:t>
                    </a:r>
                  </a:p>
                </p:txBody>
              </p:sp>
              <p:sp>
                <p:nvSpPr>
                  <p:cNvPr id="34" name="Rectangle 33">
                    <a:extLst>
                      <a:ext uri="{FF2B5EF4-FFF2-40B4-BE49-F238E27FC236}">
                        <a16:creationId xmlns="" xmlns:a16="http://schemas.microsoft.com/office/drawing/2014/main" id="{3072FBD5-2920-4EAB-8AEB-CC018B2B0482}"/>
                      </a:ext>
                    </a:extLst>
                  </p:cNvPr>
                  <p:cNvSpPr/>
                  <p:nvPr/>
                </p:nvSpPr>
                <p:spPr>
                  <a:xfrm rot="19733318">
                    <a:off x="4520461" y="1966475"/>
                    <a:ext cx="2022804" cy="640473"/>
                  </a:xfrm>
                  <a:prstGeom prst="rect">
                    <a:avLst/>
                  </a:prstGeom>
                  <a:noFill/>
                </p:spPr>
                <p:txBody>
                  <a:bodyPr spcFirstLastPara="1" wrap="none" lIns="91440" tIns="45720" rIns="91440" bIns="45720" numCol="1">
                    <a:prstTxWarp prst="textArchUp">
                      <a:avLst>
                        <a:gd name="adj" fmla="val 11950206"/>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A</a:t>
                    </a:r>
                    <a:r>
                      <a:rPr lang="en-US" sz="1000" b="1" dirty="0">
                        <a:ln>
                          <a:solidFill>
                            <a:schemeClr val="bg1"/>
                          </a:solidFill>
                        </a:ln>
                        <a:solidFill>
                          <a:schemeClr val="bg1"/>
                        </a:solidFill>
                      </a:rPr>
                      <a:t>dvocate</a:t>
                    </a:r>
                  </a:p>
                </p:txBody>
              </p:sp>
              <p:sp>
                <p:nvSpPr>
                  <p:cNvPr id="35" name="Rectangle 34">
                    <a:extLst>
                      <a:ext uri="{FF2B5EF4-FFF2-40B4-BE49-F238E27FC236}">
                        <a16:creationId xmlns="" xmlns:a16="http://schemas.microsoft.com/office/drawing/2014/main" id="{3AB11942-77F3-4D7F-AB96-397F7B0B8D98}"/>
                      </a:ext>
                    </a:extLst>
                  </p:cNvPr>
                  <p:cNvSpPr/>
                  <p:nvPr/>
                </p:nvSpPr>
                <p:spPr>
                  <a:xfrm rot="2454120">
                    <a:off x="3553572" y="2171505"/>
                    <a:ext cx="1586767" cy="69523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P</a:t>
                    </a:r>
                    <a:r>
                      <a:rPr lang="en-US" sz="1000" b="1" dirty="0">
                        <a:ln>
                          <a:solidFill>
                            <a:schemeClr val="bg1"/>
                          </a:solidFill>
                        </a:ln>
                        <a:solidFill>
                          <a:schemeClr val="bg1"/>
                        </a:solidFill>
                      </a:rPr>
                      <a:t>urchase</a:t>
                    </a:r>
                  </a:p>
                </p:txBody>
              </p:sp>
              <p:sp>
                <p:nvSpPr>
                  <p:cNvPr id="36" name="Rectangle 35">
                    <a:extLst>
                      <a:ext uri="{FF2B5EF4-FFF2-40B4-BE49-F238E27FC236}">
                        <a16:creationId xmlns="" xmlns:a16="http://schemas.microsoft.com/office/drawing/2014/main" id="{94392B27-83A0-4811-9A42-18609E233A42}"/>
                      </a:ext>
                    </a:extLst>
                  </p:cNvPr>
                  <p:cNvSpPr/>
                  <p:nvPr/>
                </p:nvSpPr>
                <p:spPr>
                  <a:xfrm rot="321734">
                    <a:off x="4950878" y="2391577"/>
                    <a:ext cx="2062783" cy="1122759"/>
                  </a:xfrm>
                  <a:prstGeom prst="rect">
                    <a:avLst/>
                  </a:prstGeom>
                  <a:noFill/>
                </p:spPr>
                <p:txBody>
                  <a:bodyPr spcFirstLastPara="1" wrap="none" lIns="91440" tIns="45720" rIns="91440" bIns="45720" numCol="1">
                    <a:prstTxWarp prst="textArchDown">
                      <a:avLst>
                        <a:gd name="adj" fmla="val 20802952"/>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E</a:t>
                    </a:r>
                    <a:r>
                      <a:rPr lang="en-US" sz="1000" b="1" dirty="0">
                        <a:ln>
                          <a:solidFill>
                            <a:schemeClr val="tx1"/>
                          </a:solidFill>
                        </a:ln>
                      </a:rPr>
                      <a:t> x p a n d</a:t>
                    </a:r>
                  </a:p>
                </p:txBody>
              </p:sp>
            </p:grpSp>
          </p:grpSp>
          <p:pic>
            <p:nvPicPr>
              <p:cNvPr id="25" name="Picture 2">
                <a:extLst>
                  <a:ext uri="{FF2B5EF4-FFF2-40B4-BE49-F238E27FC236}">
                    <a16:creationId xmlns="" xmlns:a16="http://schemas.microsoft.com/office/drawing/2014/main" id="{22F39A86-CC6C-46E3-B0AF-77127363292E}"/>
                  </a:ext>
                </a:extLst>
              </p:cNvPr>
              <p:cNvPicPr>
                <a:picLocks noChangeAspect="1" noChangeArrowheads="1"/>
              </p:cNvPicPr>
              <p:nvPr/>
            </p:nvPicPr>
            <p:blipFill>
              <a:blip r:embed="rId3"/>
              <a:srcRect/>
              <a:stretch>
                <a:fillRect/>
              </a:stretch>
            </p:blipFill>
            <p:spPr bwMode="auto">
              <a:xfrm rot="16200000">
                <a:off x="2585411" y="2911206"/>
                <a:ext cx="421914" cy="3359310"/>
              </a:xfrm>
              <a:prstGeom prst="rect">
                <a:avLst/>
              </a:prstGeom>
              <a:noFill/>
              <a:ln w="9525">
                <a:noFill/>
                <a:miter lim="800000"/>
                <a:headEnd/>
                <a:tailEnd/>
              </a:ln>
              <a:effectLst/>
            </p:spPr>
          </p:pic>
          <p:pic>
            <p:nvPicPr>
              <p:cNvPr id="26" name="Picture 2">
                <a:extLst>
                  <a:ext uri="{FF2B5EF4-FFF2-40B4-BE49-F238E27FC236}">
                    <a16:creationId xmlns="" xmlns:a16="http://schemas.microsoft.com/office/drawing/2014/main" id="{D174DA1E-E995-485A-80BC-D26A4056E938}"/>
                  </a:ext>
                </a:extLst>
              </p:cNvPr>
              <p:cNvPicPr>
                <a:picLocks noChangeAspect="1" noChangeArrowheads="1"/>
              </p:cNvPicPr>
              <p:nvPr/>
            </p:nvPicPr>
            <p:blipFill>
              <a:blip r:embed="rId3"/>
              <a:srcRect/>
              <a:stretch>
                <a:fillRect/>
              </a:stretch>
            </p:blipFill>
            <p:spPr bwMode="auto">
              <a:xfrm rot="16200000">
                <a:off x="6040698" y="2911206"/>
                <a:ext cx="421914" cy="3359310"/>
              </a:xfrm>
              <a:prstGeom prst="rect">
                <a:avLst/>
              </a:prstGeom>
              <a:noFill/>
              <a:ln w="9525">
                <a:noFill/>
                <a:miter lim="800000"/>
                <a:headEnd/>
                <a:tailEnd/>
              </a:ln>
              <a:effectLst/>
            </p:spPr>
          </p:pic>
          <p:sp>
            <p:nvSpPr>
              <p:cNvPr id="27" name="TextBox 26">
                <a:extLst>
                  <a:ext uri="{FF2B5EF4-FFF2-40B4-BE49-F238E27FC236}">
                    <a16:creationId xmlns="" xmlns:a16="http://schemas.microsoft.com/office/drawing/2014/main" id="{37D40C0F-08D2-478D-BFCC-F0AFEF5F5CAB}"/>
                  </a:ext>
                </a:extLst>
              </p:cNvPr>
              <p:cNvSpPr txBox="1"/>
              <p:nvPr/>
            </p:nvSpPr>
            <p:spPr>
              <a:xfrm>
                <a:off x="1746273" y="4705837"/>
                <a:ext cx="2648068" cy="875703"/>
              </a:xfrm>
              <a:prstGeom prst="rect">
                <a:avLst/>
              </a:prstGeom>
              <a:noFill/>
            </p:spPr>
            <p:txBody>
              <a:bodyPr wrap="none" lIns="91440" rtlCol="0">
                <a:spAutoFit/>
              </a:bodyPr>
              <a:lstStyle/>
              <a:p>
                <a:pPr marL="274320" indent="-274320">
                  <a:spcAft>
                    <a:spcPts val="600"/>
                  </a:spcAft>
                  <a:buClr>
                    <a:schemeClr val="tx2"/>
                  </a:buClr>
                </a:pPr>
                <a:r>
                  <a:rPr lang="en-US" sz="1000" dirty="0"/>
                  <a:t>Creation Loop</a:t>
                </a:r>
              </a:p>
            </p:txBody>
          </p:sp>
          <p:sp>
            <p:nvSpPr>
              <p:cNvPr id="28" name="TextBox 27">
                <a:extLst>
                  <a:ext uri="{FF2B5EF4-FFF2-40B4-BE49-F238E27FC236}">
                    <a16:creationId xmlns="" xmlns:a16="http://schemas.microsoft.com/office/drawing/2014/main" id="{3A0F0D22-751F-4752-8504-C7DEBA9AE93E}"/>
                  </a:ext>
                </a:extLst>
              </p:cNvPr>
              <p:cNvSpPr txBox="1"/>
              <p:nvPr/>
            </p:nvSpPr>
            <p:spPr>
              <a:xfrm>
                <a:off x="5283267" y="4705837"/>
                <a:ext cx="2420569" cy="875703"/>
              </a:xfrm>
              <a:prstGeom prst="rect">
                <a:avLst/>
              </a:prstGeom>
              <a:noFill/>
            </p:spPr>
            <p:txBody>
              <a:bodyPr wrap="none" lIns="91440" rtlCol="0">
                <a:spAutoFit/>
              </a:bodyPr>
              <a:lstStyle/>
              <a:p>
                <a:pPr marL="274320" indent="-274320">
                  <a:spcAft>
                    <a:spcPts val="600"/>
                  </a:spcAft>
                  <a:buClr>
                    <a:schemeClr val="tx2"/>
                  </a:buClr>
                </a:pPr>
                <a:r>
                  <a:rPr lang="en-US" sz="1000" dirty="0"/>
                  <a:t>Loyalty Loop</a:t>
                </a:r>
              </a:p>
            </p:txBody>
          </p:sp>
        </p:grpSp>
        <p:sp>
          <p:nvSpPr>
            <p:cNvPr id="23" name="Rectangle 22">
              <a:extLst>
                <a:ext uri="{FF2B5EF4-FFF2-40B4-BE49-F238E27FC236}">
                  <a16:creationId xmlns="" xmlns:a16="http://schemas.microsoft.com/office/drawing/2014/main" id="{BE7F0900-1F06-451E-BE76-FA127188138A}"/>
                </a:ext>
              </a:extLst>
            </p:cNvPr>
            <p:cNvSpPr/>
            <p:nvPr/>
          </p:nvSpPr>
          <p:spPr>
            <a:xfrm>
              <a:off x="9264352" y="260648"/>
              <a:ext cx="2999657" cy="307777"/>
            </a:xfrm>
            <a:prstGeom prst="rect">
              <a:avLst/>
            </a:prstGeom>
          </p:spPr>
          <p:txBody>
            <a:bodyPr wrap="square">
              <a:spAutoFit/>
            </a:bodyPr>
            <a:lstStyle/>
            <a:p>
              <a:r>
                <a:rPr lang="en-US" sz="1400" b="1" dirty="0">
                  <a:solidFill>
                    <a:srgbClr val="0070C0"/>
                  </a:solidFill>
                </a:rPr>
                <a:t>IDC Customer Experience Loop </a:t>
              </a:r>
            </a:p>
          </p:txBody>
        </p:sp>
      </p:grpSp>
      <p:pic>
        <p:nvPicPr>
          <p:cNvPr id="38" name="Picture 37">
            <a:extLst>
              <a:ext uri="{FF2B5EF4-FFF2-40B4-BE49-F238E27FC236}">
                <a16:creationId xmlns="" xmlns:a16="http://schemas.microsoft.com/office/drawing/2014/main" id="{A0848849-04DE-45CA-9F99-D7D587152283}"/>
              </a:ext>
            </a:extLst>
          </p:cNvPr>
          <p:cNvPicPr>
            <a:picLocks noChangeAspect="1"/>
          </p:cNvPicPr>
          <p:nvPr/>
        </p:nvPicPr>
        <p:blipFill>
          <a:blip r:embed="rId4"/>
          <a:stretch>
            <a:fillRect/>
          </a:stretch>
        </p:blipFill>
        <p:spPr>
          <a:xfrm>
            <a:off x="521370" y="271230"/>
            <a:ext cx="481259" cy="465036"/>
          </a:xfrm>
          <a:prstGeom prst="rect">
            <a:avLst/>
          </a:prstGeom>
        </p:spPr>
      </p:pic>
      <p:sp>
        <p:nvSpPr>
          <p:cNvPr id="39" name="Rectangle 38">
            <a:extLst>
              <a:ext uri="{FF2B5EF4-FFF2-40B4-BE49-F238E27FC236}">
                <a16:creationId xmlns="" xmlns:a16="http://schemas.microsoft.com/office/drawing/2014/main" id="{02826F63-BC88-477D-8B8F-F764D5463A7F}"/>
              </a:ext>
            </a:extLst>
          </p:cNvPr>
          <p:cNvSpPr/>
          <p:nvPr/>
        </p:nvSpPr>
        <p:spPr>
          <a:xfrm>
            <a:off x="1040667" y="755310"/>
            <a:ext cx="6096000" cy="923330"/>
          </a:xfrm>
          <a:prstGeom prst="rect">
            <a:avLst/>
          </a:prstGeom>
        </p:spPr>
        <p:txBody>
          <a:bodyPr>
            <a:spAutoFit/>
          </a:bodyPr>
          <a:lstStyle/>
          <a:p>
            <a:r>
              <a:rPr lang="en-US" dirty="0">
                <a:solidFill>
                  <a:srgbClr val="BC191F"/>
                </a:solidFill>
              </a:rPr>
              <a:t>Customers develop a strategic partnership with the supplier, become a reference account, and actively promote their success</a:t>
            </a:r>
          </a:p>
        </p:txBody>
      </p:sp>
      <p:sp>
        <p:nvSpPr>
          <p:cNvPr id="103" name="Title 2">
            <a:extLst>
              <a:ext uri="{FF2B5EF4-FFF2-40B4-BE49-F238E27FC236}">
                <a16:creationId xmlns="" xmlns:a16="http://schemas.microsoft.com/office/drawing/2014/main" id="{D6D40762-A189-49A6-A0BB-58A571891A93}"/>
              </a:ext>
            </a:extLst>
          </p:cNvPr>
          <p:cNvSpPr txBox="1">
            <a:spLocks/>
          </p:cNvSpPr>
          <p:nvPr/>
        </p:nvSpPr>
        <p:spPr>
          <a:xfrm>
            <a:off x="1025231" y="52958"/>
            <a:ext cx="10820400" cy="9445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s-MX" sz="3000" b="1" dirty="0" err="1">
                <a:solidFill>
                  <a:srgbClr val="BC191F"/>
                </a:solidFill>
              </a:rPr>
              <a:t>Advocate</a:t>
            </a:r>
            <a:r>
              <a:rPr lang="es-MX" sz="3000" b="1" dirty="0">
                <a:solidFill>
                  <a:srgbClr val="BC191F"/>
                </a:solidFill>
              </a:rPr>
              <a:t> </a:t>
            </a:r>
            <a:r>
              <a:rPr lang="es-MX" sz="3000" b="1" dirty="0" err="1">
                <a:solidFill>
                  <a:srgbClr val="BC191F"/>
                </a:solidFill>
              </a:rPr>
              <a:t>Stage</a:t>
            </a:r>
            <a:endParaRPr lang="es-MX" sz="3000" b="1" dirty="0">
              <a:solidFill>
                <a:srgbClr val="BC191F"/>
              </a:solidFill>
            </a:endParaRPr>
          </a:p>
        </p:txBody>
      </p:sp>
      <p:cxnSp>
        <p:nvCxnSpPr>
          <p:cNvPr id="104" name="Straight Connector 103">
            <a:extLst>
              <a:ext uri="{FF2B5EF4-FFF2-40B4-BE49-F238E27FC236}">
                <a16:creationId xmlns="" xmlns:a16="http://schemas.microsoft.com/office/drawing/2014/main" id="{ACF329A5-7021-42BB-AADB-4D75D3FD178B}"/>
              </a:ext>
            </a:extLst>
          </p:cNvPr>
          <p:cNvCxnSpPr/>
          <p:nvPr/>
        </p:nvCxnSpPr>
        <p:spPr>
          <a:xfrm flipV="1">
            <a:off x="5947" y="1661786"/>
            <a:ext cx="12192000" cy="42203"/>
          </a:xfrm>
          <a:prstGeom prst="line">
            <a:avLst/>
          </a:prstGeom>
          <a:ln>
            <a:solidFill>
              <a:srgbClr val="BC191F"/>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 xmlns:a16="http://schemas.microsoft.com/office/drawing/2014/main" id="{48CA3066-AF58-4C4A-9D6E-DDAEFF2DF33F}"/>
              </a:ext>
            </a:extLst>
          </p:cNvPr>
          <p:cNvCxnSpPr>
            <a:cxnSpLocks/>
          </p:cNvCxnSpPr>
          <p:nvPr/>
        </p:nvCxnSpPr>
        <p:spPr>
          <a:xfrm>
            <a:off x="720431" y="2409810"/>
            <a:ext cx="5119180" cy="0"/>
          </a:xfrm>
          <a:prstGeom prst="line">
            <a:avLst/>
          </a:prstGeom>
          <a:ln w="28575">
            <a:solidFill>
              <a:srgbClr val="BC191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F965B0BE-1A48-4C99-AB0B-0722EB8D054C}"/>
              </a:ext>
            </a:extLst>
          </p:cNvPr>
          <p:cNvCxnSpPr>
            <a:cxnSpLocks/>
          </p:cNvCxnSpPr>
          <p:nvPr/>
        </p:nvCxnSpPr>
        <p:spPr>
          <a:xfrm flipV="1">
            <a:off x="6744072" y="2409810"/>
            <a:ext cx="5328592" cy="11078"/>
          </a:xfrm>
          <a:prstGeom prst="line">
            <a:avLst/>
          </a:prstGeom>
          <a:ln w="28575">
            <a:no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 xmlns:a16="http://schemas.microsoft.com/office/drawing/2014/main" id="{F8C30F6F-3BB0-4BF3-809B-3D92948BE7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3944" y="2572954"/>
            <a:ext cx="562041" cy="485250"/>
          </a:xfrm>
          <a:prstGeom prst="rect">
            <a:avLst/>
          </a:prstGeom>
        </p:spPr>
      </p:pic>
      <p:pic>
        <p:nvPicPr>
          <p:cNvPr id="46" name="Picture 45">
            <a:extLst>
              <a:ext uri="{FF2B5EF4-FFF2-40B4-BE49-F238E27FC236}">
                <a16:creationId xmlns="" xmlns:a16="http://schemas.microsoft.com/office/drawing/2014/main" id="{98B7AA20-F92F-46B3-8DBF-61817CFFCF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1780" y="3301410"/>
            <a:ext cx="575111" cy="480068"/>
          </a:xfrm>
          <a:prstGeom prst="rect">
            <a:avLst/>
          </a:prstGeom>
        </p:spPr>
      </p:pic>
      <p:sp>
        <p:nvSpPr>
          <p:cNvPr id="50" name="TextBox 49">
            <a:extLst>
              <a:ext uri="{FF2B5EF4-FFF2-40B4-BE49-F238E27FC236}">
                <a16:creationId xmlns="" xmlns:a16="http://schemas.microsoft.com/office/drawing/2014/main" id="{3AA994B9-6C66-4381-80B3-9EB0CFAFEF5C}"/>
              </a:ext>
            </a:extLst>
          </p:cNvPr>
          <p:cNvSpPr txBox="1"/>
          <p:nvPr/>
        </p:nvSpPr>
        <p:spPr>
          <a:xfrm>
            <a:off x="7176120" y="1961041"/>
            <a:ext cx="4855398" cy="3093154"/>
          </a:xfrm>
          <a:prstGeom prst="rect">
            <a:avLst/>
          </a:prstGeom>
          <a:noFill/>
        </p:spPr>
        <p:txBody>
          <a:bodyPr wrap="square" lIns="91440" rtlCol="0">
            <a:spAutoFit/>
          </a:bodyPr>
          <a:lstStyle/>
          <a:p>
            <a:pPr algn="ctr">
              <a:spcAft>
                <a:spcPts val="600"/>
              </a:spcAft>
              <a:buClr>
                <a:srgbClr val="42577D"/>
              </a:buClr>
            </a:pPr>
            <a:r>
              <a:rPr lang="en-US" sz="2000" b="1" dirty="0">
                <a:solidFill>
                  <a:srgbClr val="BC191F"/>
                </a:solidFill>
                <a:latin typeface="Open Sans" panose="020B0606030504020204" pitchFamily="34" charset="0"/>
                <a:ea typeface="Open Sans" panose="020B0606030504020204" pitchFamily="34" charset="0"/>
                <a:cs typeface="Open Sans" panose="020B0606030504020204" pitchFamily="34" charset="0"/>
              </a:rPr>
              <a:t>Through:</a:t>
            </a:r>
          </a:p>
          <a:p>
            <a:pPr marL="342900" indent="-342900">
              <a:spcAft>
                <a:spcPts val="600"/>
              </a:spcAft>
              <a:buClr>
                <a:srgbClr val="42577D"/>
              </a:buClr>
              <a:buFont typeface="+mj-lt"/>
              <a:buAutoNum type="arabicPeriod"/>
            </a:pPr>
            <a:endParaRPr lang="en-US" sz="1400" dirty="0"/>
          </a:p>
          <a:p>
            <a:pPr marL="342900" indent="-342900">
              <a:spcAft>
                <a:spcPts val="600"/>
              </a:spcAft>
              <a:buClr>
                <a:srgbClr val="BC191F"/>
              </a:buClr>
              <a:buFont typeface="+mj-lt"/>
              <a:buAutoNum type="arabicPeriod"/>
            </a:pPr>
            <a:r>
              <a:rPr lang="en-US" sz="1400" dirty="0"/>
              <a:t>Thought Leadership and Content Development</a:t>
            </a:r>
          </a:p>
          <a:p>
            <a:pPr marL="285750" indent="-285750">
              <a:buFont typeface="Arial" panose="020B0604020202020204" pitchFamily="34" charset="0"/>
              <a:buChar char="•"/>
            </a:pPr>
            <a:r>
              <a:rPr lang="es-MX" sz="1400" dirty="0">
                <a:solidFill>
                  <a:srgbClr val="BC191F"/>
                </a:solidFill>
              </a:rPr>
              <a:t>Case </a:t>
            </a:r>
            <a:r>
              <a:rPr lang="es-MX" sz="1400" dirty="0" err="1">
                <a:solidFill>
                  <a:srgbClr val="BC191F"/>
                </a:solidFill>
              </a:rPr>
              <a:t>Study</a:t>
            </a:r>
            <a:endParaRPr lang="es-MX" sz="1400" dirty="0">
              <a:solidFill>
                <a:srgbClr val="BC191F"/>
              </a:solidFill>
            </a:endParaRPr>
          </a:p>
          <a:p>
            <a:pPr>
              <a:spcAft>
                <a:spcPts val="600"/>
              </a:spcAft>
              <a:buClr>
                <a:srgbClr val="42577D"/>
              </a:buClr>
            </a:pPr>
            <a:endParaRPr lang="es-MX" sz="1400" dirty="0"/>
          </a:p>
          <a:p>
            <a:pPr marL="342900" indent="-342900">
              <a:spcAft>
                <a:spcPts val="600"/>
              </a:spcAft>
              <a:buClr>
                <a:srgbClr val="BC191F"/>
              </a:buClr>
              <a:buFont typeface="+mj-lt"/>
              <a:buAutoNum type="arabicPeriod" startAt="2"/>
            </a:pPr>
            <a:r>
              <a:rPr lang="es-MX" sz="1400" dirty="0"/>
              <a:t>B</a:t>
            </a:r>
            <a:r>
              <a:rPr lang="en-US" sz="1400" dirty="0" err="1"/>
              <a:t>usiness</a:t>
            </a:r>
            <a:r>
              <a:rPr lang="en-US" sz="1400" dirty="0"/>
              <a:t> Value Tools</a:t>
            </a:r>
          </a:p>
          <a:p>
            <a:pPr marL="285750" indent="-285750">
              <a:buFont typeface="Arial" panose="020B0604020202020204" pitchFamily="34" charset="0"/>
              <a:buChar char="•"/>
            </a:pPr>
            <a:r>
              <a:rPr lang="en-US" sz="1400" dirty="0">
                <a:solidFill>
                  <a:srgbClr val="BC191F"/>
                </a:solidFill>
              </a:rPr>
              <a:t>Client Council Workshop</a:t>
            </a:r>
          </a:p>
          <a:p>
            <a:pPr>
              <a:spcAft>
                <a:spcPts val="600"/>
              </a:spcAft>
              <a:buClr>
                <a:srgbClr val="42577D"/>
              </a:buClr>
            </a:pPr>
            <a:endParaRPr lang="es-MX" sz="1400" dirty="0"/>
          </a:p>
          <a:p>
            <a:pPr marL="342900" indent="-342900">
              <a:spcAft>
                <a:spcPts val="600"/>
              </a:spcAft>
              <a:buClr>
                <a:srgbClr val="42577D"/>
              </a:buClr>
              <a:buFont typeface="+mj-lt"/>
              <a:buAutoNum type="arabicPeriod" startAt="4"/>
            </a:pPr>
            <a:r>
              <a:rPr lang="en-US" sz="1400" dirty="0"/>
              <a:t>Sales Advisory</a:t>
            </a:r>
          </a:p>
          <a:p>
            <a:pPr marL="285750" indent="-285750">
              <a:buFont typeface="Arial" panose="020B0604020202020204" pitchFamily="34" charset="0"/>
              <a:buChar char="•"/>
            </a:pPr>
            <a:r>
              <a:rPr lang="es-MX" sz="1400" dirty="0" err="1">
                <a:solidFill>
                  <a:srgbClr val="9F151C"/>
                </a:solidFill>
              </a:rPr>
              <a:t>Win</a:t>
            </a:r>
            <a:r>
              <a:rPr lang="es-MX" sz="1400" dirty="0">
                <a:solidFill>
                  <a:srgbClr val="9F151C"/>
                </a:solidFill>
              </a:rPr>
              <a:t> and </a:t>
            </a:r>
            <a:r>
              <a:rPr lang="es-MX" sz="1400" dirty="0" err="1">
                <a:solidFill>
                  <a:srgbClr val="9F151C"/>
                </a:solidFill>
              </a:rPr>
              <a:t>Loss</a:t>
            </a:r>
            <a:r>
              <a:rPr lang="es-MX" sz="1400" dirty="0">
                <a:solidFill>
                  <a:srgbClr val="9F151C"/>
                </a:solidFill>
              </a:rPr>
              <a:t> </a:t>
            </a:r>
            <a:r>
              <a:rPr lang="es-MX" sz="1400" dirty="0" err="1">
                <a:solidFill>
                  <a:srgbClr val="9F151C"/>
                </a:solidFill>
              </a:rPr>
              <a:t>Analysis</a:t>
            </a:r>
            <a:endParaRPr lang="en-US" sz="1400" dirty="0">
              <a:solidFill>
                <a:srgbClr val="9F151C"/>
              </a:solidFill>
            </a:endParaRPr>
          </a:p>
          <a:p>
            <a:pPr>
              <a:spcAft>
                <a:spcPts val="600"/>
              </a:spcAft>
              <a:buClr>
                <a:srgbClr val="42577D"/>
              </a:buClr>
            </a:pPr>
            <a:endParaRPr lang="en-US" sz="1400" dirty="0"/>
          </a:p>
        </p:txBody>
      </p:sp>
      <p:cxnSp>
        <p:nvCxnSpPr>
          <p:cNvPr id="51" name="Straight Connector 50">
            <a:extLst>
              <a:ext uri="{FF2B5EF4-FFF2-40B4-BE49-F238E27FC236}">
                <a16:creationId xmlns="" xmlns:a16="http://schemas.microsoft.com/office/drawing/2014/main" id="{00C4666D-AE0B-494B-AE7C-38F1BFDDF6C8}"/>
              </a:ext>
            </a:extLst>
          </p:cNvPr>
          <p:cNvCxnSpPr>
            <a:cxnSpLocks/>
          </p:cNvCxnSpPr>
          <p:nvPr/>
        </p:nvCxnSpPr>
        <p:spPr>
          <a:xfrm>
            <a:off x="6665452" y="2420888"/>
            <a:ext cx="5119180" cy="0"/>
          </a:xfrm>
          <a:prstGeom prst="line">
            <a:avLst/>
          </a:prstGeom>
          <a:ln w="28575">
            <a:solidFill>
              <a:srgbClr val="BC191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33A9774C-896E-4C90-9667-ECF8AAB8A880}"/>
              </a:ext>
            </a:extLst>
          </p:cNvPr>
          <p:cNvCxnSpPr>
            <a:cxnSpLocks/>
          </p:cNvCxnSpPr>
          <p:nvPr/>
        </p:nvCxnSpPr>
        <p:spPr>
          <a:xfrm>
            <a:off x="695400" y="4797152"/>
            <a:ext cx="5119180" cy="0"/>
          </a:xfrm>
          <a:prstGeom prst="line">
            <a:avLst/>
          </a:prstGeom>
          <a:ln w="28575">
            <a:solidFill>
              <a:srgbClr val="BC191F"/>
            </a:solidFill>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 xmlns:a16="http://schemas.microsoft.com/office/drawing/2014/main" id="{4DC6A277-1F10-4514-A3D4-2B0041A987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0284" y="4116448"/>
            <a:ext cx="523377" cy="464680"/>
          </a:xfrm>
          <a:prstGeom prst="rect">
            <a:avLst/>
          </a:prstGeom>
        </p:spPr>
      </p:pic>
    </p:spTree>
    <p:extLst>
      <p:ext uri="{BB962C8B-B14F-4D97-AF65-F5344CB8AC3E}">
        <p14:creationId xmlns:p14="http://schemas.microsoft.com/office/powerpoint/2010/main" val="363691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762923B-8E90-4DBF-B236-E9A196B8CB93}"/>
              </a:ext>
            </a:extLst>
          </p:cNvPr>
          <p:cNvPicPr>
            <a:picLocks noChangeAspect="1"/>
          </p:cNvPicPr>
          <p:nvPr/>
        </p:nvPicPr>
        <p:blipFill>
          <a:blip r:embed="rId2"/>
          <a:stretch>
            <a:fillRect/>
          </a:stretch>
        </p:blipFill>
        <p:spPr>
          <a:xfrm>
            <a:off x="1380890" y="975535"/>
            <a:ext cx="2990476" cy="733333"/>
          </a:xfrm>
          <a:prstGeom prst="rect">
            <a:avLst/>
          </a:prstGeom>
        </p:spPr>
      </p:pic>
      <p:sp>
        <p:nvSpPr>
          <p:cNvPr id="45" name="Rectangle 44"/>
          <p:cNvSpPr/>
          <p:nvPr/>
        </p:nvSpPr>
        <p:spPr>
          <a:xfrm>
            <a:off x="4498966" y="5979404"/>
            <a:ext cx="7682964" cy="8647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pic>
        <p:nvPicPr>
          <p:cNvPr id="16" name="Picture 15"/>
          <p:cNvPicPr>
            <a:picLocks noChangeAspect="1"/>
          </p:cNvPicPr>
          <p:nvPr/>
        </p:nvPicPr>
        <p:blipFill>
          <a:blip r:embed="rId3"/>
          <a:stretch>
            <a:fillRect/>
          </a:stretch>
        </p:blipFill>
        <p:spPr>
          <a:xfrm>
            <a:off x="4294909" y="1704986"/>
            <a:ext cx="7154006" cy="5153014"/>
          </a:xfrm>
          <a:prstGeom prst="rect">
            <a:avLst/>
          </a:prstGeom>
        </p:spPr>
      </p:pic>
      <p:sp>
        <p:nvSpPr>
          <p:cNvPr id="4" name="Title 2"/>
          <p:cNvSpPr>
            <a:spLocks noGrp="1"/>
          </p:cNvSpPr>
          <p:nvPr>
            <p:ph type="title"/>
          </p:nvPr>
        </p:nvSpPr>
        <p:spPr>
          <a:xfrm>
            <a:off x="1019284" y="30769"/>
            <a:ext cx="10820400" cy="944562"/>
          </a:xfrm>
        </p:spPr>
        <p:txBody>
          <a:bodyPr>
            <a:noAutofit/>
          </a:bodyPr>
          <a:lstStyle/>
          <a:p>
            <a:r>
              <a:rPr lang="en-US" sz="3000" b="1" dirty="0">
                <a:solidFill>
                  <a:srgbClr val="95A43F"/>
                </a:solidFill>
              </a:rPr>
              <a:t>IDC Custom Solutions:</a:t>
            </a:r>
            <a:r>
              <a:rPr lang="en-US" sz="3000" dirty="0">
                <a:solidFill>
                  <a:srgbClr val="95A43F"/>
                </a:solidFill>
              </a:rPr>
              <a:t/>
            </a:r>
            <a:br>
              <a:rPr lang="en-US" sz="3000" dirty="0">
                <a:solidFill>
                  <a:srgbClr val="95A43F"/>
                </a:solidFill>
              </a:rPr>
            </a:br>
            <a:r>
              <a:rPr lang="en-US" sz="3000" dirty="0">
                <a:solidFill>
                  <a:srgbClr val="95A43F"/>
                </a:solidFill>
              </a:rPr>
              <a:t>Integrated Marketing Programs (IMP)</a:t>
            </a:r>
          </a:p>
        </p:txBody>
      </p:sp>
      <p:grpSp>
        <p:nvGrpSpPr>
          <p:cNvPr id="6" name="Group 5"/>
          <p:cNvGrpSpPr/>
          <p:nvPr/>
        </p:nvGrpSpPr>
        <p:grpSpPr>
          <a:xfrm>
            <a:off x="0" y="216764"/>
            <a:ext cx="12192000" cy="1492742"/>
            <a:chOff x="5947" y="460633"/>
            <a:chExt cx="12192000" cy="1492742"/>
          </a:xfrm>
        </p:grpSpPr>
        <p:cxnSp>
          <p:nvCxnSpPr>
            <p:cNvPr id="7" name="Straight Connector 6"/>
            <p:cNvCxnSpPr/>
            <p:nvPr/>
          </p:nvCxnSpPr>
          <p:spPr>
            <a:xfrm flipV="1">
              <a:off x="5947" y="1911172"/>
              <a:ext cx="12192000" cy="42203"/>
            </a:xfrm>
            <a:prstGeom prst="line">
              <a:avLst/>
            </a:prstGeom>
            <a:ln>
              <a:solidFill>
                <a:srgbClr val="95A43F"/>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stretch>
              <a:fillRect/>
            </a:stretch>
          </p:blipFill>
          <p:spPr>
            <a:xfrm>
              <a:off x="415631" y="460633"/>
              <a:ext cx="609600" cy="628650"/>
            </a:xfrm>
            <a:prstGeom prst="rect">
              <a:avLst/>
            </a:prstGeom>
          </p:spPr>
        </p:pic>
      </p:grpSp>
      <p:sp>
        <p:nvSpPr>
          <p:cNvPr id="12" name="TextBox 11"/>
          <p:cNvSpPr txBox="1"/>
          <p:nvPr/>
        </p:nvSpPr>
        <p:spPr>
          <a:xfrm>
            <a:off x="473880" y="2217715"/>
            <a:ext cx="3821029" cy="2785378"/>
          </a:xfrm>
          <a:prstGeom prst="rect">
            <a:avLst/>
          </a:prstGeom>
          <a:noFill/>
        </p:spPr>
        <p:txBody>
          <a:bodyPr wrap="square" lIns="91440" rtlCol="0">
            <a:spAutoFit/>
          </a:bodyPr>
          <a:lstStyle/>
          <a:p>
            <a:pPr algn="ctr">
              <a:spcAft>
                <a:spcPts val="600"/>
              </a:spcAft>
              <a:buClr>
                <a:schemeClr val="tx2"/>
              </a:buClr>
            </a:pPr>
            <a:r>
              <a:rPr lang="es-MX" sz="2000" b="1" dirty="0">
                <a:solidFill>
                  <a:srgbClr val="95A43F"/>
                </a:solidFill>
                <a:latin typeface="Open Sans" panose="020B0606030504020204" pitchFamily="34" charset="0"/>
                <a:ea typeface="Open Sans" panose="020B0606030504020204" pitchFamily="34" charset="0"/>
                <a:cs typeface="Open Sans" panose="020B0606030504020204" pitchFamily="34" charset="0"/>
              </a:rPr>
              <a:t>       I </a:t>
            </a:r>
            <a:r>
              <a:rPr lang="es-MX" sz="2000" b="1" dirty="0" err="1">
                <a:solidFill>
                  <a:srgbClr val="95A43F"/>
                </a:solidFill>
                <a:latin typeface="Open Sans" panose="020B0606030504020204" pitchFamily="34" charset="0"/>
                <a:ea typeface="Open Sans" panose="020B0606030504020204" pitchFamily="34" charset="0"/>
                <a:cs typeface="Open Sans" panose="020B0606030504020204" pitchFamily="34" charset="0"/>
              </a:rPr>
              <a:t>need</a:t>
            </a:r>
            <a:r>
              <a:rPr lang="es-MX" sz="2000" b="1" dirty="0">
                <a:solidFill>
                  <a:srgbClr val="95A43F"/>
                </a:solidFill>
                <a:latin typeface="Open Sans" panose="020B0606030504020204" pitchFamily="34" charset="0"/>
                <a:ea typeface="Open Sans" panose="020B0606030504020204" pitchFamily="34" charset="0"/>
                <a:cs typeface="Open Sans" panose="020B0606030504020204" pitchFamily="34" charset="0"/>
              </a:rPr>
              <a:t> to:</a:t>
            </a:r>
          </a:p>
          <a:p>
            <a:pPr algn="ctr">
              <a:spcAft>
                <a:spcPts val="600"/>
              </a:spcAft>
              <a:buClr>
                <a:schemeClr val="tx2"/>
              </a:buClr>
            </a:pPr>
            <a:endParaRPr lang="es-MX" sz="1200" dirty="0"/>
          </a:p>
          <a:p>
            <a:pPr marL="342900" indent="-342900">
              <a:spcAft>
                <a:spcPts val="600"/>
              </a:spcAft>
              <a:buClr>
                <a:srgbClr val="95A43F"/>
              </a:buClr>
              <a:buFont typeface="Arial" panose="020B0604020202020204" pitchFamily="34" charset="0"/>
              <a:buChar char="•"/>
            </a:pPr>
            <a:r>
              <a:rPr lang="en-US" sz="1200" dirty="0"/>
              <a:t>Develop relevant, impactful marketing messages and campaigns to engage my audience</a:t>
            </a:r>
          </a:p>
          <a:p>
            <a:pPr marL="342900" indent="-342900">
              <a:spcAft>
                <a:spcPts val="600"/>
              </a:spcAft>
              <a:buClr>
                <a:srgbClr val="95A43F"/>
              </a:buClr>
              <a:buFont typeface="Arial" panose="020B0604020202020204" pitchFamily="34" charset="0"/>
              <a:buChar char="•"/>
            </a:pPr>
            <a:r>
              <a:rPr lang="en-US" sz="1200" dirty="0"/>
              <a:t>Support sales throughout the customer buying cycle</a:t>
            </a:r>
          </a:p>
          <a:p>
            <a:pPr marL="342900" indent="-342900">
              <a:spcAft>
                <a:spcPts val="600"/>
              </a:spcAft>
              <a:buClr>
                <a:srgbClr val="95A43F"/>
              </a:buClr>
              <a:buFont typeface="Arial" panose="020B0604020202020204" pitchFamily="34" charset="0"/>
              <a:buChar char="•"/>
            </a:pPr>
            <a:r>
              <a:rPr lang="en-US" sz="1200" dirty="0"/>
              <a:t>Grow the business via insights into brand, product, and customers. </a:t>
            </a:r>
          </a:p>
          <a:p>
            <a:pPr marL="342900" indent="-342900">
              <a:spcAft>
                <a:spcPts val="600"/>
              </a:spcAft>
              <a:buClr>
                <a:srgbClr val="95A43F"/>
              </a:buClr>
              <a:buFont typeface="Arial" panose="020B0604020202020204" pitchFamily="34" charset="0"/>
              <a:buChar char="•"/>
            </a:pPr>
            <a:r>
              <a:rPr lang="en-US" sz="1200" dirty="0"/>
              <a:t>Effectively launch new products / campaigns</a:t>
            </a:r>
          </a:p>
          <a:p>
            <a:pPr marL="342900" indent="-342900">
              <a:spcAft>
                <a:spcPts val="600"/>
              </a:spcAft>
              <a:buClr>
                <a:srgbClr val="95A43F"/>
              </a:buClr>
              <a:buFont typeface="Arial" panose="020B0604020202020204" pitchFamily="34" charset="0"/>
              <a:buChar char="•"/>
            </a:pPr>
            <a:r>
              <a:rPr lang="en-US" sz="1200" dirty="0"/>
              <a:t>Identify potential business opportunities</a:t>
            </a:r>
          </a:p>
          <a:p>
            <a:pPr marL="342900" indent="-342900">
              <a:spcAft>
                <a:spcPts val="600"/>
              </a:spcAft>
              <a:buClr>
                <a:srgbClr val="95A43F"/>
              </a:buClr>
              <a:buFont typeface="Arial" panose="020B0604020202020204" pitchFamily="34" charset="0"/>
              <a:buChar char="•"/>
            </a:pPr>
            <a:r>
              <a:rPr lang="en-US" sz="1200" dirty="0"/>
              <a:t>Shorten the sales cycle</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6219" y="2183420"/>
            <a:ext cx="564138" cy="445100"/>
          </a:xfrm>
          <a:prstGeom prst="rect">
            <a:avLst/>
          </a:prstGeom>
        </p:spPr>
      </p:pic>
      <p:sp>
        <p:nvSpPr>
          <p:cNvPr id="17" name="TextBox 16"/>
          <p:cNvSpPr txBox="1"/>
          <p:nvPr/>
        </p:nvSpPr>
        <p:spPr>
          <a:xfrm>
            <a:off x="4972088" y="1908298"/>
            <a:ext cx="6055317" cy="646331"/>
          </a:xfrm>
          <a:prstGeom prst="rect">
            <a:avLst/>
          </a:prstGeom>
          <a:noFill/>
        </p:spPr>
        <p:txBody>
          <a:bodyPr wrap="square" lIns="91440" rtlCol="0">
            <a:spAutoFit/>
          </a:bodyPr>
          <a:lstStyle>
            <a:defPPr>
              <a:defRPr lang="en-US"/>
            </a:defPPr>
            <a:lvl1pPr algn="just">
              <a:spcBef>
                <a:spcPts val="0"/>
              </a:spcBef>
              <a:spcAft>
                <a:spcPts val="300"/>
              </a:spcAft>
              <a:buClr>
                <a:schemeClr val="tx2"/>
              </a:buClr>
              <a:defRPr sz="1050">
                <a:solidFill>
                  <a:schemeClr val="bg1">
                    <a:lumMod val="50000"/>
                  </a:schemeClr>
                </a:solidFill>
                <a:latin typeface="Arial Narrow" panose="020B0606020202030204" pitchFamily="34" charset="0"/>
              </a:defRPr>
            </a:lvl1pPr>
          </a:lstStyle>
          <a:p>
            <a:pPr>
              <a:spcAft>
                <a:spcPts val="0"/>
              </a:spcAft>
            </a:pPr>
            <a:r>
              <a:rPr lang="en-US" sz="1200" dirty="0">
                <a:solidFill>
                  <a:srgbClr val="474747"/>
                </a:solidFill>
                <a:latin typeface="+mj-lt"/>
              </a:rPr>
              <a:t>Developing compelling and relevant content, to be used in multiple sales and marketing campaigns. IDC’s experts collaborate with you to build and deliver messaging, assets and tactics that support your goals.</a:t>
            </a:r>
          </a:p>
        </p:txBody>
      </p:sp>
      <p:sp>
        <p:nvSpPr>
          <p:cNvPr id="18" name="TextBox 17"/>
          <p:cNvSpPr txBox="1"/>
          <p:nvPr/>
        </p:nvSpPr>
        <p:spPr>
          <a:xfrm>
            <a:off x="4988345" y="1728887"/>
            <a:ext cx="5460898" cy="276999"/>
          </a:xfrm>
          <a:prstGeom prst="rect">
            <a:avLst/>
          </a:prstGeom>
          <a:noFill/>
        </p:spPr>
        <p:txBody>
          <a:bodyPr wrap="square" lIns="91440" rtlCol="0">
            <a:spAutoFit/>
          </a:bodyPr>
          <a:lstStyle/>
          <a:p>
            <a:pPr marL="274320" indent="-274320" defTabSz="914400">
              <a:spcAft>
                <a:spcPts val="600"/>
              </a:spcAft>
              <a:buClr>
                <a:schemeClr val="tx2"/>
              </a:buClr>
              <a:defRPr/>
            </a:pPr>
            <a:r>
              <a:rPr lang="en-US" sz="1200" b="1" dirty="0">
                <a:solidFill>
                  <a:srgbClr val="95A43F"/>
                </a:solidFill>
                <a:latin typeface="Open Sans" panose="020B0606030504020204" pitchFamily="34" charset="0"/>
                <a:ea typeface="Open Sans" panose="020B0606030504020204" pitchFamily="34" charset="0"/>
                <a:cs typeface="Open Sans" panose="020B0606030504020204" pitchFamily="34" charset="0"/>
              </a:rPr>
              <a:t>Thought Leadership and Content Development</a:t>
            </a:r>
          </a:p>
        </p:txBody>
      </p:sp>
      <p:sp>
        <p:nvSpPr>
          <p:cNvPr id="21" name="TextBox 20"/>
          <p:cNvSpPr txBox="1"/>
          <p:nvPr/>
        </p:nvSpPr>
        <p:spPr>
          <a:xfrm>
            <a:off x="4972087" y="2782669"/>
            <a:ext cx="6055317" cy="646331"/>
          </a:xfrm>
          <a:prstGeom prst="rect">
            <a:avLst/>
          </a:prstGeom>
          <a:noFill/>
        </p:spPr>
        <p:txBody>
          <a:bodyPr wrap="square" lIns="91440" rtlCol="0">
            <a:spAutoFit/>
          </a:bodyPr>
          <a:lstStyle/>
          <a:p>
            <a:pPr algn="just">
              <a:spcBef>
                <a:spcPts val="0"/>
              </a:spcBef>
              <a:buClr>
                <a:schemeClr val="tx2"/>
              </a:buClr>
            </a:pPr>
            <a:r>
              <a:rPr lang="en-US" sz="1200" dirty="0">
                <a:solidFill>
                  <a:srgbClr val="474747"/>
                </a:solidFill>
                <a:latin typeface="+mj-lt"/>
              </a:rPr>
              <a:t>Create powerful online lead-generation tools and financial justifications for IT solution purchases. Engage with prospects and improve the sales team’s speech, quickening conversion rates, and increasing revenue.</a:t>
            </a:r>
          </a:p>
        </p:txBody>
      </p:sp>
      <p:sp>
        <p:nvSpPr>
          <p:cNvPr id="22" name="TextBox 21"/>
          <p:cNvSpPr txBox="1"/>
          <p:nvPr/>
        </p:nvSpPr>
        <p:spPr>
          <a:xfrm>
            <a:off x="4972089" y="2589014"/>
            <a:ext cx="2073063" cy="276999"/>
          </a:xfrm>
          <a:prstGeom prst="rect">
            <a:avLst/>
          </a:prstGeom>
          <a:noFill/>
        </p:spPr>
        <p:txBody>
          <a:bodyPr wrap="square" lIns="91440" rtlCol="0">
            <a:spAutoFit/>
          </a:bodyPr>
          <a:lstStyle>
            <a:defPPr>
              <a:defRPr lang="en-US"/>
            </a:defPPr>
            <a:lvl1pPr marL="274320" marR="0" lvl="0" indent="-274320" defTabSz="914400" fontAlgn="auto">
              <a:lnSpc>
                <a:spcPct val="100000"/>
              </a:lnSpc>
              <a:spcBef>
                <a:spcPts val="0"/>
              </a:spcBef>
              <a:spcAft>
                <a:spcPts val="600"/>
              </a:spcAft>
              <a:buClr>
                <a:schemeClr val="tx2"/>
              </a:buClr>
              <a:buSzTx/>
              <a:buFont typeface="Wingdings" pitchFamily="2" charset="2"/>
              <a:buNone/>
              <a:tabLst/>
              <a:defRPr sz="1200" b="1">
                <a:solidFill>
                  <a:srgbClr val="95A43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Business Value Tools</a:t>
            </a:r>
          </a:p>
        </p:txBody>
      </p:sp>
      <p:sp>
        <p:nvSpPr>
          <p:cNvPr id="27" name="TextBox 26"/>
          <p:cNvSpPr txBox="1"/>
          <p:nvPr/>
        </p:nvSpPr>
        <p:spPr>
          <a:xfrm>
            <a:off x="4970051" y="5227759"/>
            <a:ext cx="4366309" cy="276999"/>
          </a:xfrm>
          <a:prstGeom prst="rect">
            <a:avLst/>
          </a:prstGeom>
          <a:noFill/>
        </p:spPr>
        <p:txBody>
          <a:bodyPr wrap="square" lIns="91440" rtlCol="0">
            <a:spAutoFit/>
          </a:bodyPr>
          <a:lstStyle>
            <a:defPPr>
              <a:defRPr lang="en-US"/>
            </a:defPPr>
            <a:lvl1pPr marL="274320" marR="0" lvl="0" indent="-274320" defTabSz="914400" fontAlgn="auto">
              <a:lnSpc>
                <a:spcPct val="100000"/>
              </a:lnSpc>
              <a:spcBef>
                <a:spcPts val="0"/>
              </a:spcBef>
              <a:spcAft>
                <a:spcPts val="600"/>
              </a:spcAft>
              <a:buClr>
                <a:schemeClr val="tx2"/>
              </a:buClr>
              <a:buSzTx/>
              <a:buFont typeface="Wingdings" pitchFamily="2" charset="2"/>
              <a:buNone/>
              <a:tabLst/>
              <a:defRPr sz="1200" b="1">
                <a:solidFill>
                  <a:srgbClr val="95A43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Audience Development and Vendor Events Support</a:t>
            </a:r>
          </a:p>
        </p:txBody>
      </p:sp>
      <p:sp>
        <p:nvSpPr>
          <p:cNvPr id="28" name="TextBox 27"/>
          <p:cNvSpPr txBox="1"/>
          <p:nvPr/>
        </p:nvSpPr>
        <p:spPr>
          <a:xfrm>
            <a:off x="4967227" y="5491327"/>
            <a:ext cx="5917583" cy="461665"/>
          </a:xfrm>
          <a:prstGeom prst="rect">
            <a:avLst/>
          </a:prstGeom>
          <a:noFill/>
        </p:spPr>
        <p:txBody>
          <a:bodyPr wrap="square" lIns="91440" rtlCol="0">
            <a:spAutoFit/>
          </a:bodyPr>
          <a:lstStyle>
            <a:defPPr>
              <a:defRPr lang="en-US"/>
            </a:defPPr>
            <a:lvl1pPr algn="just">
              <a:spcBef>
                <a:spcPts val="0"/>
              </a:spcBef>
              <a:spcAft>
                <a:spcPts val="300"/>
              </a:spcAft>
              <a:buClr>
                <a:schemeClr val="tx2"/>
              </a:buClr>
              <a:defRPr sz="1050">
                <a:solidFill>
                  <a:schemeClr val="bg1">
                    <a:lumMod val="50000"/>
                  </a:schemeClr>
                </a:solidFill>
                <a:latin typeface="Arial Narrow" panose="020B0606020202030204" pitchFamily="34" charset="0"/>
              </a:defRPr>
            </a:lvl1pPr>
          </a:lstStyle>
          <a:p>
            <a:pPr>
              <a:spcAft>
                <a:spcPts val="0"/>
              </a:spcAft>
            </a:pPr>
            <a:r>
              <a:rPr lang="en-US" sz="1200" dirty="0">
                <a:solidFill>
                  <a:srgbClr val="474747"/>
                </a:solidFill>
                <a:latin typeface="+mj-lt"/>
              </a:rPr>
              <a:t>Strengthen your event and reinforce your recruiting activities before your event, and help your sales team open doors with potential clients.</a:t>
            </a:r>
          </a:p>
        </p:txBody>
      </p:sp>
      <p:sp>
        <p:nvSpPr>
          <p:cNvPr id="29" name="TextBox 28"/>
          <p:cNvSpPr txBox="1"/>
          <p:nvPr/>
        </p:nvSpPr>
        <p:spPr>
          <a:xfrm>
            <a:off x="4978842" y="3447440"/>
            <a:ext cx="1445152" cy="276999"/>
          </a:xfrm>
          <a:prstGeom prst="rect">
            <a:avLst/>
          </a:prstGeom>
          <a:noFill/>
        </p:spPr>
        <p:txBody>
          <a:bodyPr wrap="square" lIns="91440" rtlCol="0">
            <a:spAutoFit/>
          </a:bodyPr>
          <a:lstStyle>
            <a:defPPr>
              <a:defRPr lang="en-US"/>
            </a:defPPr>
            <a:lvl1pPr marL="274320" marR="0" lvl="0" indent="-274320" defTabSz="914400" fontAlgn="auto">
              <a:lnSpc>
                <a:spcPct val="100000"/>
              </a:lnSpc>
              <a:spcBef>
                <a:spcPts val="0"/>
              </a:spcBef>
              <a:spcAft>
                <a:spcPts val="600"/>
              </a:spcAft>
              <a:buClr>
                <a:schemeClr val="tx2"/>
              </a:buClr>
              <a:buSzTx/>
              <a:buFont typeface="Wingdings" pitchFamily="2" charset="2"/>
              <a:buNone/>
              <a:tabLst/>
              <a:defRPr sz="1200" b="1">
                <a:solidFill>
                  <a:srgbClr val="95A43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Sales Advisory</a:t>
            </a:r>
          </a:p>
        </p:txBody>
      </p:sp>
      <p:sp>
        <p:nvSpPr>
          <p:cNvPr id="30" name="TextBox 29"/>
          <p:cNvSpPr txBox="1"/>
          <p:nvPr/>
        </p:nvSpPr>
        <p:spPr>
          <a:xfrm>
            <a:off x="4946781" y="3646765"/>
            <a:ext cx="6080623" cy="646331"/>
          </a:xfrm>
          <a:prstGeom prst="rect">
            <a:avLst/>
          </a:prstGeom>
          <a:noFill/>
        </p:spPr>
        <p:txBody>
          <a:bodyPr wrap="square" lIns="91440" rtlCol="0">
            <a:spAutoFit/>
          </a:bodyPr>
          <a:lstStyle/>
          <a:p>
            <a:pPr algn="just">
              <a:spcBef>
                <a:spcPts val="0"/>
              </a:spcBef>
              <a:buClr>
                <a:schemeClr val="tx2"/>
              </a:buClr>
            </a:pPr>
            <a:r>
              <a:rPr lang="en-US" sz="1200" dirty="0">
                <a:solidFill>
                  <a:srgbClr val="474747"/>
                </a:solidFill>
                <a:latin typeface="+mj-lt"/>
              </a:rPr>
              <a:t>IDC combines its in-depth knowledge of how ICT products/services are both sold and bought in the region; </a:t>
            </a:r>
            <a:r>
              <a:rPr lang="en-US" sz="1200" dirty="0">
                <a:solidFill>
                  <a:srgbClr val="474747"/>
                </a:solidFill>
              </a:rPr>
              <a:t>the unique understanding of ICT investments and top companies’ needs </a:t>
            </a:r>
            <a:r>
              <a:rPr lang="en-US" sz="1200" dirty="0">
                <a:solidFill>
                  <a:srgbClr val="474747"/>
                </a:solidFill>
                <a:latin typeface="+mj-lt"/>
              </a:rPr>
              <a:t>to empower your sales teams.</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6515" y="1688404"/>
            <a:ext cx="940129" cy="811681"/>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06797" y="6111296"/>
            <a:ext cx="877272" cy="781619"/>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24803" y="5094975"/>
            <a:ext cx="817147" cy="901868"/>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52381" y="2564904"/>
            <a:ext cx="961992" cy="803013"/>
          </a:xfrm>
          <a:prstGeom prst="rect">
            <a:avLst/>
          </a:prstGeom>
        </p:spPr>
      </p:pic>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48915" y="3403661"/>
            <a:ext cx="877272" cy="778886"/>
          </a:xfrm>
          <a:prstGeom prst="rect">
            <a:avLst/>
          </a:prstGeom>
        </p:spPr>
      </p:pic>
      <p:sp>
        <p:nvSpPr>
          <p:cNvPr id="46" name="Rectangle 45"/>
          <p:cNvSpPr/>
          <p:nvPr/>
        </p:nvSpPr>
        <p:spPr>
          <a:xfrm>
            <a:off x="7932708" y="166260"/>
            <a:ext cx="4088911" cy="1291617"/>
          </a:xfrm>
          <a:prstGeom prst="rect">
            <a:avLst/>
          </a:prstGeom>
          <a:solidFill>
            <a:srgbClr val="ABBB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Developing and delivering programs designed around your specific business goals  using a foundation of research, insights across technologies, geographies and industries that span strategy, sales and marketing, and business measurement and management.</a:t>
            </a:r>
          </a:p>
        </p:txBody>
      </p:sp>
      <p:sp>
        <p:nvSpPr>
          <p:cNvPr id="31" name="TextBox 30"/>
          <p:cNvSpPr txBox="1"/>
          <p:nvPr/>
        </p:nvSpPr>
        <p:spPr>
          <a:xfrm>
            <a:off x="4975081" y="4365104"/>
            <a:ext cx="2073063" cy="276999"/>
          </a:xfrm>
          <a:prstGeom prst="rect">
            <a:avLst/>
          </a:prstGeom>
          <a:noFill/>
        </p:spPr>
        <p:txBody>
          <a:bodyPr wrap="square" lIns="91440" rtlCol="0">
            <a:spAutoFit/>
          </a:bodyPr>
          <a:lstStyle>
            <a:defPPr>
              <a:defRPr lang="en-US"/>
            </a:defPPr>
            <a:lvl1pPr marL="274320" marR="0" lvl="0" indent="-274320" defTabSz="914400" fontAlgn="auto">
              <a:lnSpc>
                <a:spcPct val="100000"/>
              </a:lnSpc>
              <a:spcBef>
                <a:spcPts val="0"/>
              </a:spcBef>
              <a:spcAft>
                <a:spcPts val="600"/>
              </a:spcAft>
              <a:buClr>
                <a:schemeClr val="tx2"/>
              </a:buClr>
              <a:buSzTx/>
              <a:buFont typeface="Wingdings" pitchFamily="2" charset="2"/>
              <a:buNone/>
              <a:tabLst/>
              <a:defRPr sz="1200" b="1">
                <a:solidFill>
                  <a:srgbClr val="95A43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Account Prospecting</a:t>
            </a:r>
          </a:p>
        </p:txBody>
      </p:sp>
      <p:sp>
        <p:nvSpPr>
          <p:cNvPr id="32" name="TextBox 31"/>
          <p:cNvSpPr txBox="1"/>
          <p:nvPr/>
        </p:nvSpPr>
        <p:spPr>
          <a:xfrm>
            <a:off x="4942265" y="4545118"/>
            <a:ext cx="5947407" cy="646331"/>
          </a:xfrm>
          <a:prstGeom prst="rect">
            <a:avLst/>
          </a:prstGeom>
          <a:noFill/>
        </p:spPr>
        <p:txBody>
          <a:bodyPr wrap="square" lIns="91440" rtlCol="0">
            <a:spAutoFit/>
          </a:bodyPr>
          <a:lstStyle>
            <a:defPPr>
              <a:defRPr lang="en-US"/>
            </a:defPPr>
            <a:lvl1pPr algn="just">
              <a:spcBef>
                <a:spcPts val="0"/>
              </a:spcBef>
              <a:buClr>
                <a:schemeClr val="tx2"/>
              </a:buClr>
              <a:defRPr sz="1200">
                <a:solidFill>
                  <a:srgbClr val="474747"/>
                </a:solidFill>
                <a:latin typeface="Open Sans (Body)"/>
              </a:defRPr>
            </a:lvl1pPr>
          </a:lstStyle>
          <a:p>
            <a:r>
              <a:rPr lang="en-US" dirty="0"/>
              <a:t>Use of IDC’s studies and analyst Insight to discover clusters of companies that represent the best opportunity for you. Contact info of selected profiles in the companies is obtained by IDC’s Call Center.</a:t>
            </a:r>
            <a:endParaRPr lang="es-MX" dirty="0"/>
          </a:p>
        </p:txBody>
      </p:sp>
      <p:grpSp>
        <p:nvGrpSpPr>
          <p:cNvPr id="2" name="Group 1"/>
          <p:cNvGrpSpPr/>
          <p:nvPr/>
        </p:nvGrpSpPr>
        <p:grpSpPr>
          <a:xfrm>
            <a:off x="11424924" y="4295459"/>
            <a:ext cx="790575" cy="819150"/>
            <a:chOff x="11326146" y="6013265"/>
            <a:chExt cx="790575" cy="819150"/>
          </a:xfrm>
        </p:grpSpPr>
        <p:pic>
          <p:nvPicPr>
            <p:cNvPr id="35" name="Picture 34"/>
            <p:cNvPicPr>
              <a:picLocks noChangeAspect="1"/>
            </p:cNvPicPr>
            <p:nvPr/>
          </p:nvPicPr>
          <p:blipFill>
            <a:blip r:embed="rId11"/>
            <a:stretch>
              <a:fillRect/>
            </a:stretch>
          </p:blipFill>
          <p:spPr>
            <a:xfrm>
              <a:off x="11326146" y="6013265"/>
              <a:ext cx="790575" cy="819150"/>
            </a:xfrm>
            <a:prstGeom prst="rect">
              <a:avLst/>
            </a:prstGeom>
          </p:spPr>
        </p:pic>
        <p:pic>
          <p:nvPicPr>
            <p:cNvPr id="37" name="Group 1" descr="image006"/>
            <p:cNvPicPr>
              <a:picLocks noChangeAspect="1" noChangeArrowheads="1"/>
            </p:cNvPicPr>
            <p:nvPr/>
          </p:nvPicPr>
          <p:blipFill rotWithShape="1">
            <a:blip r:embed="rId12">
              <a:extLst>
                <a:ext uri="{28A0092B-C50C-407E-A947-70E740481C1C}">
                  <a14:useLocalDpi xmlns:a14="http://schemas.microsoft.com/office/drawing/2010/main" val="0"/>
                </a:ext>
              </a:extLst>
            </a:blip>
            <a:srcRect r="52078" b="-9789"/>
            <a:stretch/>
          </p:blipFill>
          <p:spPr bwMode="auto">
            <a:xfrm>
              <a:off x="11554938" y="6305163"/>
              <a:ext cx="278439" cy="29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extLst>
              <a:ext uri="{FF2B5EF4-FFF2-40B4-BE49-F238E27FC236}">
                <a16:creationId xmlns="" xmlns:a16="http://schemas.microsoft.com/office/drawing/2014/main" id="{11337844-B2CD-47F6-A76F-EFB3358658E0}"/>
              </a:ext>
            </a:extLst>
          </p:cNvPr>
          <p:cNvSpPr txBox="1"/>
          <p:nvPr/>
        </p:nvSpPr>
        <p:spPr>
          <a:xfrm>
            <a:off x="4988345" y="6021288"/>
            <a:ext cx="4348015" cy="276999"/>
          </a:xfrm>
          <a:prstGeom prst="rect">
            <a:avLst/>
          </a:prstGeom>
          <a:noFill/>
        </p:spPr>
        <p:txBody>
          <a:bodyPr wrap="square" lIns="91440" rtlCol="0">
            <a:spAutoFit/>
          </a:bodyPr>
          <a:lstStyle>
            <a:defPPr>
              <a:defRPr lang="en-US"/>
            </a:defPPr>
            <a:lvl1pPr marL="274320" marR="0" lvl="0" indent="-274320" defTabSz="914400" fontAlgn="auto">
              <a:lnSpc>
                <a:spcPct val="100000"/>
              </a:lnSpc>
              <a:spcBef>
                <a:spcPts val="0"/>
              </a:spcBef>
              <a:spcAft>
                <a:spcPts val="600"/>
              </a:spcAft>
              <a:buClr>
                <a:schemeClr val="tx2"/>
              </a:buClr>
              <a:buSzTx/>
              <a:buFont typeface="Wingdings" pitchFamily="2" charset="2"/>
              <a:buNone/>
              <a:tabLst/>
              <a:defRPr sz="1200" b="1">
                <a:solidFill>
                  <a:srgbClr val="95A43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Audience Development and IDC’s Branded Events</a:t>
            </a:r>
          </a:p>
        </p:txBody>
      </p:sp>
      <p:sp>
        <p:nvSpPr>
          <p:cNvPr id="39" name="TextBox 38">
            <a:extLst>
              <a:ext uri="{FF2B5EF4-FFF2-40B4-BE49-F238E27FC236}">
                <a16:creationId xmlns="" xmlns:a16="http://schemas.microsoft.com/office/drawing/2014/main" id="{A258429E-A1F0-4ABD-8F93-5AACC1058CE8}"/>
              </a:ext>
            </a:extLst>
          </p:cNvPr>
          <p:cNvSpPr txBox="1"/>
          <p:nvPr/>
        </p:nvSpPr>
        <p:spPr>
          <a:xfrm>
            <a:off x="4943872" y="6237312"/>
            <a:ext cx="5917583" cy="646331"/>
          </a:xfrm>
          <a:prstGeom prst="rect">
            <a:avLst/>
          </a:prstGeom>
          <a:noFill/>
        </p:spPr>
        <p:txBody>
          <a:bodyPr wrap="square" lIns="91440" rtlCol="0">
            <a:spAutoFit/>
          </a:bodyPr>
          <a:lstStyle>
            <a:defPPr>
              <a:defRPr lang="en-US"/>
            </a:defPPr>
            <a:lvl1pPr algn="just">
              <a:spcBef>
                <a:spcPts val="0"/>
              </a:spcBef>
              <a:spcAft>
                <a:spcPts val="0"/>
              </a:spcAft>
              <a:buClr>
                <a:schemeClr val="tx2"/>
              </a:buClr>
              <a:defRPr sz="1200">
                <a:solidFill>
                  <a:srgbClr val="474747"/>
                </a:solidFill>
                <a:latin typeface="+mj-lt"/>
              </a:defRPr>
            </a:lvl1pPr>
          </a:lstStyle>
          <a:p>
            <a:r>
              <a:rPr lang="en-US" dirty="0"/>
              <a:t>Invaluable time with targeted senior technologists and business decision makers responsible for influencing, evaluating and purchasing technology solutions  through exceptional and valuable experiences doors with potential clients.</a:t>
            </a:r>
          </a:p>
        </p:txBody>
      </p:sp>
    </p:spTree>
    <p:extLst>
      <p:ext uri="{BB962C8B-B14F-4D97-AF65-F5344CB8AC3E}">
        <p14:creationId xmlns:p14="http://schemas.microsoft.com/office/powerpoint/2010/main" val="320193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0932608" y="6397328"/>
            <a:ext cx="1259393" cy="460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3730" y="4560150"/>
            <a:ext cx="2121090" cy="2351342"/>
          </a:xfrm>
          <a:prstGeom prst="rect">
            <a:avLst/>
          </a:prstGeom>
        </p:spPr>
      </p:pic>
      <p:pic>
        <p:nvPicPr>
          <p:cNvPr id="105" name="Picture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238" y="4560150"/>
            <a:ext cx="2121090" cy="2351342"/>
          </a:xfrm>
          <a:prstGeom prst="rect">
            <a:avLst/>
          </a:prstGeom>
        </p:spPr>
      </p:pic>
      <p:pic>
        <p:nvPicPr>
          <p:cNvPr id="104" name="Picture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179" y="4560150"/>
            <a:ext cx="2121090" cy="2351342"/>
          </a:xfrm>
          <a:prstGeom prst="rect">
            <a:avLst/>
          </a:prstGeom>
        </p:spPr>
      </p:pic>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985" y="4560150"/>
            <a:ext cx="2121090" cy="2351342"/>
          </a:xfrm>
          <a:prstGeom prst="rect">
            <a:avLst/>
          </a:prstGeom>
        </p:spPr>
      </p:pic>
      <p:sp>
        <p:nvSpPr>
          <p:cNvPr id="15" name="Rectangle 14"/>
          <p:cNvSpPr/>
          <p:nvPr/>
        </p:nvSpPr>
        <p:spPr>
          <a:xfrm>
            <a:off x="-21575" y="6233229"/>
            <a:ext cx="2215552" cy="632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91" name="Picture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81" y="4560150"/>
            <a:ext cx="2121090" cy="2351342"/>
          </a:xfrm>
          <a:prstGeom prst="rect">
            <a:avLst/>
          </a:prstGeom>
        </p:spPr>
      </p:pic>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154" y="1948948"/>
            <a:ext cx="2341889" cy="2726347"/>
          </a:xfrm>
          <a:prstGeom prst="rect">
            <a:avLst/>
          </a:prstGeom>
        </p:spPr>
      </p:pic>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519" y="1948948"/>
            <a:ext cx="2341889" cy="2726347"/>
          </a:xfrm>
          <a:prstGeom prst="rect">
            <a:avLst/>
          </a:prstGeom>
        </p:spPr>
      </p:pic>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279" y="1948948"/>
            <a:ext cx="2341889" cy="2726347"/>
          </a:xfrm>
          <a:prstGeom prst="rect">
            <a:avLst/>
          </a:prstGeom>
        </p:spPr>
      </p:pic>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509" y="1948948"/>
            <a:ext cx="1922411" cy="2726347"/>
          </a:xfrm>
          <a:prstGeom prst="rect">
            <a:avLst/>
          </a:prstGeom>
        </p:spPr>
      </p:pic>
      <p:pic>
        <p:nvPicPr>
          <p:cNvPr id="74" name="Picture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309" y="1948948"/>
            <a:ext cx="1922411" cy="272634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6" y="1948948"/>
            <a:ext cx="1625476" cy="2726347"/>
          </a:xfrm>
          <a:prstGeom prst="rect">
            <a:avLst/>
          </a:prstGeom>
        </p:spPr>
      </p:pic>
      <p:sp>
        <p:nvSpPr>
          <p:cNvPr id="22" name="Slide Number Placeholder 2"/>
          <p:cNvSpPr>
            <a:spLocks noGrp="1"/>
          </p:cNvSpPr>
          <p:nvPr>
            <p:ph type="sldNum" sz="quarter" idx="12"/>
          </p:nvPr>
        </p:nvSpPr>
        <p:spPr>
          <a:xfrm>
            <a:off x="8703170" y="7431913"/>
            <a:ext cx="2844800" cy="486833"/>
          </a:xfrm>
        </p:spPr>
        <p:txBody>
          <a:bodyPr/>
          <a:lstStyle/>
          <a:p>
            <a:fld id="{F09C7D40-B59B-4E61-AB5D-7F84D3EEAAF8}" type="slidenum">
              <a:rPr lang="en-US" smtClean="0"/>
              <a:pPr/>
              <a:t>16</a:t>
            </a:fld>
            <a:endParaRPr lang="en-US" dirty="0"/>
          </a:p>
        </p:txBody>
      </p:sp>
      <p:sp>
        <p:nvSpPr>
          <p:cNvPr id="75" name="Rectangle 74"/>
          <p:cNvSpPr/>
          <p:nvPr/>
        </p:nvSpPr>
        <p:spPr>
          <a:xfrm>
            <a:off x="7713472" y="2865212"/>
            <a:ext cx="1208753" cy="276999"/>
          </a:xfrm>
          <a:prstGeom prst="rect">
            <a:avLst/>
          </a:prstGeom>
          <a:noFill/>
        </p:spPr>
        <p:txBody>
          <a:bodyPr wrap="square">
            <a:spAutoFit/>
          </a:bodyPr>
          <a:lstStyle/>
          <a:p>
            <a:r>
              <a:rPr lang="en-US" sz="1200" b="1" dirty="0" smtClean="0">
                <a:ln w="12700">
                  <a:noFill/>
                </a:ln>
                <a:latin typeface="+mj-lt"/>
                <a:cs typeface="Arial" charset="0"/>
              </a:rPr>
              <a:t>White Paper</a:t>
            </a:r>
            <a:endParaRPr lang="en-US" sz="1200" b="1" dirty="0">
              <a:latin typeface="+mj-lt"/>
            </a:endParaRPr>
          </a:p>
        </p:txBody>
      </p:sp>
      <p:sp>
        <p:nvSpPr>
          <p:cNvPr id="77" name="Rectangle 52"/>
          <p:cNvSpPr>
            <a:spLocks noChangeArrowheads="1"/>
          </p:cNvSpPr>
          <p:nvPr/>
        </p:nvSpPr>
        <p:spPr bwMode="auto">
          <a:xfrm>
            <a:off x="7806416" y="3192805"/>
            <a:ext cx="1582093" cy="1015663"/>
          </a:xfrm>
          <a:prstGeom prst="rect">
            <a:avLst/>
          </a:prstGeom>
          <a:noFill/>
          <a:ln w="9525">
            <a:noFill/>
            <a:miter lim="800000"/>
            <a:headEnd/>
            <a:tailEnd/>
          </a:ln>
        </p:spPr>
        <p:txBody>
          <a:bodyPr wrap="square" lIns="0" tIns="0" rIns="0" bIns="0">
            <a:spAutoFit/>
          </a:bodyPr>
          <a:lstStyle/>
          <a:p>
            <a:r>
              <a:rPr lang="en-US" sz="1100" dirty="0">
                <a:ln w="12700">
                  <a:noFill/>
                </a:ln>
                <a:latin typeface="+mj-lt"/>
                <a:cs typeface="Arial" charset="0"/>
              </a:rPr>
              <a:t>Primary research-based document provides insightful, in-depth analysis of key trends and/or vendor's strategy and offerings.</a:t>
            </a:r>
          </a:p>
        </p:txBody>
      </p:sp>
      <p:sp>
        <p:nvSpPr>
          <p:cNvPr id="37" name="Rectangle 36"/>
          <p:cNvSpPr/>
          <p:nvPr/>
        </p:nvSpPr>
        <p:spPr>
          <a:xfrm>
            <a:off x="7932708" y="235535"/>
            <a:ext cx="4088911" cy="1291617"/>
          </a:xfrm>
          <a:prstGeom prst="rect">
            <a:avLst/>
          </a:prstGeom>
          <a:solidFill>
            <a:srgbClr val="ABBB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Developing and delivering programs designed around your specific business goals  using a foundation of research, insights across technologies, geographies and industries that span strategy, sales and marketing, and business measurement and management.</a:t>
            </a:r>
          </a:p>
        </p:txBody>
      </p:sp>
      <p:sp>
        <p:nvSpPr>
          <p:cNvPr id="39" name="Title 2"/>
          <p:cNvSpPr>
            <a:spLocks noGrp="1"/>
          </p:cNvSpPr>
          <p:nvPr>
            <p:ph type="title"/>
          </p:nvPr>
        </p:nvSpPr>
        <p:spPr>
          <a:xfrm>
            <a:off x="1019284" y="30769"/>
            <a:ext cx="10820400" cy="944562"/>
          </a:xfrm>
        </p:spPr>
        <p:txBody>
          <a:bodyPr>
            <a:noAutofit/>
          </a:bodyPr>
          <a:lstStyle/>
          <a:p>
            <a:r>
              <a:rPr lang="en-US" sz="3000" b="1" dirty="0">
                <a:solidFill>
                  <a:srgbClr val="95A43F"/>
                </a:solidFill>
              </a:rPr>
              <a:t>IDC Custom Solutions:</a:t>
            </a:r>
            <a:r>
              <a:rPr lang="en-US" sz="3000" dirty="0">
                <a:solidFill>
                  <a:srgbClr val="95A43F"/>
                </a:solidFill>
              </a:rPr>
              <a:t/>
            </a:r>
            <a:br>
              <a:rPr lang="en-US" sz="3000" dirty="0">
                <a:solidFill>
                  <a:srgbClr val="95A43F"/>
                </a:solidFill>
              </a:rPr>
            </a:br>
            <a:r>
              <a:rPr lang="en-US" sz="3000" dirty="0">
                <a:solidFill>
                  <a:srgbClr val="95A43F"/>
                </a:solidFill>
              </a:rPr>
              <a:t>Integrated Marketing Programs (IMP)</a:t>
            </a:r>
          </a:p>
        </p:txBody>
      </p:sp>
      <p:grpSp>
        <p:nvGrpSpPr>
          <p:cNvPr id="40" name="Group 39"/>
          <p:cNvGrpSpPr/>
          <p:nvPr/>
        </p:nvGrpSpPr>
        <p:grpSpPr>
          <a:xfrm>
            <a:off x="0" y="216764"/>
            <a:ext cx="12192000" cy="1492742"/>
            <a:chOff x="5947" y="460633"/>
            <a:chExt cx="12192000" cy="1492742"/>
          </a:xfrm>
        </p:grpSpPr>
        <p:cxnSp>
          <p:nvCxnSpPr>
            <p:cNvPr id="51" name="Straight Connector 50"/>
            <p:cNvCxnSpPr/>
            <p:nvPr/>
          </p:nvCxnSpPr>
          <p:spPr>
            <a:xfrm flipV="1">
              <a:off x="5947" y="1911172"/>
              <a:ext cx="12192000" cy="42203"/>
            </a:xfrm>
            <a:prstGeom prst="line">
              <a:avLst/>
            </a:prstGeom>
            <a:ln>
              <a:solidFill>
                <a:srgbClr val="95A43F"/>
              </a:solidFill>
            </a:ln>
          </p:spPr>
          <p:style>
            <a:lnRef idx="2">
              <a:schemeClr val="accent1"/>
            </a:lnRef>
            <a:fillRef idx="0">
              <a:schemeClr val="accent1"/>
            </a:fillRef>
            <a:effectRef idx="1">
              <a:schemeClr val="accent1"/>
            </a:effectRef>
            <a:fontRef idx="minor">
              <a:schemeClr val="tx1"/>
            </a:fontRef>
          </p:style>
        </p:cxnSp>
        <p:pic>
          <p:nvPicPr>
            <p:cNvPr id="56" name="Picture 55"/>
            <p:cNvPicPr>
              <a:picLocks noChangeAspect="1"/>
            </p:cNvPicPr>
            <p:nvPr/>
          </p:nvPicPr>
          <p:blipFill>
            <a:blip r:embed="rId4"/>
            <a:stretch>
              <a:fillRect/>
            </a:stretch>
          </p:blipFill>
          <p:spPr>
            <a:xfrm>
              <a:off x="415631" y="460633"/>
              <a:ext cx="609600" cy="628650"/>
            </a:xfrm>
            <a:prstGeom prst="rect">
              <a:avLst/>
            </a:prstGeom>
          </p:spPr>
        </p:pic>
      </p:grpSp>
      <p:pic>
        <p:nvPicPr>
          <p:cNvPr id="59" name="Picture 58"/>
          <p:cNvPicPr>
            <a:picLocks noChangeAspect="1"/>
          </p:cNvPicPr>
          <p:nvPr/>
        </p:nvPicPr>
        <p:blipFill rotWithShape="1">
          <a:blip r:embed="rId5"/>
          <a:srcRect l="27774" t="-9811" b="-1"/>
          <a:stretch/>
        </p:blipFill>
        <p:spPr>
          <a:xfrm>
            <a:off x="1134431" y="939096"/>
            <a:ext cx="2953205" cy="735298"/>
          </a:xfrm>
          <a:prstGeom prst="rect">
            <a:avLst/>
          </a:prstGeom>
        </p:spPr>
      </p:pic>
      <p:sp>
        <p:nvSpPr>
          <p:cNvPr id="61" name="Rectangle 60">
            <a:extLst>
              <a:ext uri="{FF2B5EF4-FFF2-40B4-BE49-F238E27FC236}">
                <a16:creationId xmlns="" xmlns:a16="http://schemas.microsoft.com/office/drawing/2014/main" id="{3ED0D42E-18D2-4AA1-A375-FD6ABC9315A8}"/>
              </a:ext>
            </a:extLst>
          </p:cNvPr>
          <p:cNvSpPr/>
          <p:nvPr/>
        </p:nvSpPr>
        <p:spPr>
          <a:xfrm>
            <a:off x="273663" y="2783685"/>
            <a:ext cx="1154096" cy="461665"/>
          </a:xfrm>
          <a:prstGeom prst="rect">
            <a:avLst/>
          </a:prstGeom>
        </p:spPr>
        <p:txBody>
          <a:bodyPr wrap="square">
            <a:spAutoFit/>
          </a:bodyPr>
          <a:lstStyle/>
          <a:p>
            <a:r>
              <a:rPr lang="en-US" sz="1200" b="1" dirty="0">
                <a:ln w="12700">
                  <a:noFill/>
                </a:ln>
                <a:latin typeface="+mj-lt"/>
                <a:cs typeface="Arial" charset="0"/>
              </a:rPr>
              <a:t>Analyst Connection</a:t>
            </a:r>
            <a:endParaRPr lang="en-US" sz="1200" b="1" dirty="0">
              <a:latin typeface="+mj-lt"/>
            </a:endParaRPr>
          </a:p>
        </p:txBody>
      </p:sp>
      <p:sp>
        <p:nvSpPr>
          <p:cNvPr id="62" name="Rectangle 52">
            <a:extLst>
              <a:ext uri="{FF2B5EF4-FFF2-40B4-BE49-F238E27FC236}">
                <a16:creationId xmlns="" xmlns:a16="http://schemas.microsoft.com/office/drawing/2014/main" id="{DABED98B-C1E9-4C1F-9347-9A0061F6C2C8}"/>
              </a:ext>
            </a:extLst>
          </p:cNvPr>
          <p:cNvSpPr>
            <a:spLocks noChangeArrowheads="1"/>
          </p:cNvSpPr>
          <p:nvPr/>
        </p:nvSpPr>
        <p:spPr bwMode="auto">
          <a:xfrm>
            <a:off x="322650" y="3291541"/>
            <a:ext cx="1115563" cy="861774"/>
          </a:xfrm>
          <a:prstGeom prst="rect">
            <a:avLst/>
          </a:prstGeom>
          <a:noFill/>
          <a:ln w="9525">
            <a:noFill/>
            <a:miter lim="800000"/>
            <a:headEnd/>
            <a:tailEnd/>
          </a:ln>
        </p:spPr>
        <p:txBody>
          <a:bodyPr wrap="square" lIns="0" tIns="0" rIns="0" bIns="0">
            <a:spAutoFit/>
          </a:bodyPr>
          <a:lstStyle/>
          <a:p>
            <a:r>
              <a:rPr lang="en-US" sz="1100" dirty="0">
                <a:latin typeface="+mj-lt"/>
              </a:rPr>
              <a:t>Q&amp;A-paper with IDC analyst responses to end-user questions</a:t>
            </a:r>
            <a:r>
              <a:rPr lang="en-US" sz="1200" dirty="0">
                <a:latin typeface="+mj-lt"/>
              </a:rPr>
              <a:t>.</a:t>
            </a:r>
          </a:p>
        </p:txBody>
      </p:sp>
      <p:pic>
        <p:nvPicPr>
          <p:cNvPr id="63" name="Picture 2">
            <a:hlinkClick r:id="" action="ppaction://noaction"/>
            <a:extLst>
              <a:ext uri="{FF2B5EF4-FFF2-40B4-BE49-F238E27FC236}">
                <a16:creationId xmlns="" xmlns:a16="http://schemas.microsoft.com/office/drawing/2014/main" id="{40129355-855C-4A66-9F64-EB9EC7F2B82A}"/>
              </a:ext>
            </a:extLst>
          </p:cNvPr>
          <p:cNvPicPr>
            <a:picLocks noChangeAspect="1" noChangeArrowheads="1"/>
          </p:cNvPicPr>
          <p:nvPr/>
        </p:nvPicPr>
        <p:blipFill>
          <a:blip r:embed="rId6" cstate="screen"/>
          <a:srcRect/>
          <a:stretch>
            <a:fillRect/>
          </a:stretch>
        </p:blipFill>
        <p:spPr bwMode="auto">
          <a:xfrm>
            <a:off x="542946" y="2275484"/>
            <a:ext cx="358073" cy="462626"/>
          </a:xfrm>
          <a:prstGeom prst="rect">
            <a:avLst/>
          </a:prstGeom>
          <a:noFill/>
          <a:ln w="9525">
            <a:noFill/>
            <a:miter lim="800000"/>
            <a:headEnd/>
            <a:tailEnd/>
          </a:ln>
        </p:spPr>
      </p:pic>
      <p:sp>
        <p:nvSpPr>
          <p:cNvPr id="64" name="Rectangle 52">
            <a:extLst>
              <a:ext uri="{FF2B5EF4-FFF2-40B4-BE49-F238E27FC236}">
                <a16:creationId xmlns="" xmlns:a16="http://schemas.microsoft.com/office/drawing/2014/main" id="{1E801C63-82E2-402D-B2F8-CC6C7476D1DC}"/>
              </a:ext>
            </a:extLst>
          </p:cNvPr>
          <p:cNvSpPr>
            <a:spLocks noChangeArrowheads="1"/>
          </p:cNvSpPr>
          <p:nvPr/>
        </p:nvSpPr>
        <p:spPr bwMode="auto">
          <a:xfrm>
            <a:off x="1939821" y="3261235"/>
            <a:ext cx="1412980" cy="846386"/>
          </a:xfrm>
          <a:prstGeom prst="rect">
            <a:avLst/>
          </a:prstGeom>
          <a:noFill/>
          <a:ln w="9525">
            <a:noFill/>
            <a:miter lim="800000"/>
            <a:headEnd/>
            <a:tailEnd/>
          </a:ln>
        </p:spPr>
        <p:txBody>
          <a:bodyPr wrap="square" lIns="0" tIns="0" rIns="0" bIns="0">
            <a:spAutoFit/>
          </a:bodyPr>
          <a:lstStyle/>
          <a:p>
            <a:r>
              <a:rPr lang="en-US" sz="1100" dirty="0">
                <a:ln w="12700">
                  <a:noFill/>
                </a:ln>
                <a:latin typeface="+mj-lt"/>
                <a:cs typeface="Arial" charset="0"/>
              </a:rPr>
              <a:t>Market-</a:t>
            </a:r>
            <a:r>
              <a:rPr lang="en-US" sz="1100" dirty="0" err="1">
                <a:ln w="12700">
                  <a:noFill/>
                </a:ln>
                <a:latin typeface="+mj-lt"/>
                <a:cs typeface="Arial" charset="0"/>
              </a:rPr>
              <a:t>leveIl</a:t>
            </a:r>
            <a:r>
              <a:rPr lang="en-US" sz="1100" dirty="0">
                <a:ln w="12700">
                  <a:noFill/>
                </a:ln>
                <a:latin typeface="+mj-lt"/>
                <a:cs typeface="Arial" charset="0"/>
              </a:rPr>
              <a:t> discussions providing </a:t>
            </a:r>
            <a:r>
              <a:rPr lang="en-US" sz="1100" dirty="0" smtClean="0">
                <a:ln w="12700">
                  <a:noFill/>
                </a:ln>
                <a:latin typeface="+mj-lt"/>
                <a:cs typeface="Arial" charset="0"/>
              </a:rPr>
              <a:t>DC </a:t>
            </a:r>
            <a:r>
              <a:rPr lang="en-US" sz="1100" dirty="0">
                <a:ln w="12700">
                  <a:noFill/>
                </a:ln>
                <a:latin typeface="+mj-lt"/>
                <a:cs typeface="Arial" charset="0"/>
              </a:rPr>
              <a:t>thought leadership and quantitative insights.</a:t>
            </a:r>
          </a:p>
        </p:txBody>
      </p:sp>
      <p:sp>
        <p:nvSpPr>
          <p:cNvPr id="66" name="Rectangle 65">
            <a:extLst>
              <a:ext uri="{FF2B5EF4-FFF2-40B4-BE49-F238E27FC236}">
                <a16:creationId xmlns="" xmlns:a16="http://schemas.microsoft.com/office/drawing/2014/main" id="{5E5134FA-A66B-4B8A-9B1D-0B667F5EB4C0}"/>
              </a:ext>
            </a:extLst>
          </p:cNvPr>
          <p:cNvSpPr/>
          <p:nvPr/>
        </p:nvSpPr>
        <p:spPr>
          <a:xfrm>
            <a:off x="1947354" y="2859992"/>
            <a:ext cx="1484202" cy="276999"/>
          </a:xfrm>
          <a:prstGeom prst="rect">
            <a:avLst/>
          </a:prstGeom>
          <a:noFill/>
        </p:spPr>
        <p:txBody>
          <a:bodyPr wrap="square">
            <a:spAutoFit/>
          </a:bodyPr>
          <a:lstStyle/>
          <a:p>
            <a:r>
              <a:rPr lang="en-US" sz="1200" b="1">
                <a:ln w="12700">
                  <a:noFill/>
                </a:ln>
                <a:latin typeface="+mj-lt"/>
                <a:cs typeface="Arial" charset="0"/>
              </a:rPr>
              <a:t>Executive </a:t>
            </a:r>
            <a:r>
              <a:rPr lang="en-US" sz="1200" b="1" smtClean="0">
                <a:ln w="12700">
                  <a:noFill/>
                </a:ln>
                <a:latin typeface="+mj-lt"/>
                <a:cs typeface="Arial" charset="0"/>
              </a:rPr>
              <a:t>Brief </a:t>
            </a:r>
            <a:endParaRPr lang="en-US" sz="1200" b="1" dirty="0">
              <a:latin typeface="+mj-lt"/>
            </a:endParaRPr>
          </a:p>
        </p:txBody>
      </p:sp>
      <p:pic>
        <p:nvPicPr>
          <p:cNvPr id="65" name="Picture 2">
            <a:hlinkClick r:id="" action="ppaction://noaction"/>
            <a:extLst>
              <a:ext uri="{FF2B5EF4-FFF2-40B4-BE49-F238E27FC236}">
                <a16:creationId xmlns="" xmlns:a16="http://schemas.microsoft.com/office/drawing/2014/main" id="{751CE642-2A0D-4016-9463-82F3D4243F54}"/>
              </a:ext>
            </a:extLst>
          </p:cNvPr>
          <p:cNvPicPr>
            <a:picLocks noChangeAspect="1" noChangeArrowheads="1"/>
          </p:cNvPicPr>
          <p:nvPr/>
        </p:nvPicPr>
        <p:blipFill>
          <a:blip r:embed="rId7" cstate="screen"/>
          <a:srcRect/>
          <a:stretch>
            <a:fillRect/>
          </a:stretch>
        </p:blipFill>
        <p:spPr bwMode="auto">
          <a:xfrm>
            <a:off x="2413774" y="2275484"/>
            <a:ext cx="359518" cy="505009"/>
          </a:xfrm>
          <a:prstGeom prst="rect">
            <a:avLst/>
          </a:prstGeom>
          <a:solidFill>
            <a:srgbClr val="ABBB4D"/>
          </a:solidFill>
          <a:ln w="9525">
            <a:noFill/>
            <a:miter lim="800000"/>
            <a:headEnd/>
            <a:tailEnd/>
          </a:ln>
          <a:effectLst/>
        </p:spPr>
      </p:pic>
      <p:sp>
        <p:nvSpPr>
          <p:cNvPr id="67" name="Rectangle 52">
            <a:extLst>
              <a:ext uri="{FF2B5EF4-FFF2-40B4-BE49-F238E27FC236}">
                <a16:creationId xmlns="" xmlns:a16="http://schemas.microsoft.com/office/drawing/2014/main" id="{65526B4E-EE75-444A-95B5-046BB2BBF8B9}"/>
              </a:ext>
            </a:extLst>
          </p:cNvPr>
          <p:cNvSpPr>
            <a:spLocks noChangeArrowheads="1"/>
          </p:cNvSpPr>
          <p:nvPr/>
        </p:nvSpPr>
        <p:spPr bwMode="auto">
          <a:xfrm>
            <a:off x="3749782" y="3167022"/>
            <a:ext cx="1320036" cy="1184940"/>
          </a:xfrm>
          <a:prstGeom prst="rect">
            <a:avLst/>
          </a:prstGeom>
          <a:noFill/>
          <a:ln w="9525">
            <a:noFill/>
            <a:miter lim="800000"/>
            <a:headEnd/>
            <a:tailEnd/>
          </a:ln>
        </p:spPr>
        <p:txBody>
          <a:bodyPr wrap="square" lIns="0" tIns="0" rIns="0" bIns="0">
            <a:spAutoFit/>
          </a:bodyPr>
          <a:lstStyle/>
          <a:p>
            <a:r>
              <a:rPr lang="en-US" sz="1100" dirty="0">
                <a:latin typeface="+mj-lt"/>
              </a:rPr>
              <a:t>Insights on a market trend followed by vendor’s offering and how is responding to buyers needs.</a:t>
            </a:r>
          </a:p>
        </p:txBody>
      </p:sp>
      <p:pic>
        <p:nvPicPr>
          <p:cNvPr id="68" name="Picture 2">
            <a:hlinkClick r:id="" action="ppaction://noaction"/>
            <a:extLst>
              <a:ext uri="{FF2B5EF4-FFF2-40B4-BE49-F238E27FC236}">
                <a16:creationId xmlns="" xmlns:a16="http://schemas.microsoft.com/office/drawing/2014/main" id="{9467E4CC-88F2-438C-8F06-B2FFA0E96F1E}"/>
              </a:ext>
            </a:extLst>
          </p:cNvPr>
          <p:cNvPicPr>
            <a:picLocks noChangeAspect="1" noChangeArrowheads="1"/>
          </p:cNvPicPr>
          <p:nvPr/>
        </p:nvPicPr>
        <p:blipFill>
          <a:blip r:embed="rId8" cstate="screen"/>
          <a:srcRect/>
          <a:stretch>
            <a:fillRect/>
          </a:stretch>
        </p:blipFill>
        <p:spPr bwMode="auto">
          <a:xfrm>
            <a:off x="4119245" y="2242298"/>
            <a:ext cx="407507" cy="528836"/>
          </a:xfrm>
          <a:prstGeom prst="rect">
            <a:avLst/>
          </a:prstGeom>
          <a:solidFill>
            <a:srgbClr val="ABBB4D"/>
          </a:solidFill>
          <a:ln w="9525">
            <a:noFill/>
            <a:miter lim="800000"/>
            <a:headEnd/>
            <a:tailEnd/>
          </a:ln>
          <a:effectLst/>
        </p:spPr>
      </p:pic>
      <p:sp>
        <p:nvSpPr>
          <p:cNvPr id="69" name="Rectangle 68">
            <a:extLst>
              <a:ext uri="{FF2B5EF4-FFF2-40B4-BE49-F238E27FC236}">
                <a16:creationId xmlns="" xmlns:a16="http://schemas.microsoft.com/office/drawing/2014/main" id="{C2487EC2-F453-4893-AEC4-952EE9364A30}"/>
              </a:ext>
            </a:extLst>
          </p:cNvPr>
          <p:cNvSpPr/>
          <p:nvPr/>
        </p:nvSpPr>
        <p:spPr>
          <a:xfrm>
            <a:off x="3672076" y="2814135"/>
            <a:ext cx="1507441" cy="276999"/>
          </a:xfrm>
          <a:prstGeom prst="rect">
            <a:avLst/>
          </a:prstGeom>
          <a:noFill/>
        </p:spPr>
        <p:txBody>
          <a:bodyPr wrap="square">
            <a:spAutoFit/>
          </a:bodyPr>
          <a:lstStyle/>
          <a:p>
            <a:r>
              <a:rPr lang="en-US" sz="1200" b="1" dirty="0" smtClean="0">
                <a:ln w="12700">
                  <a:noFill/>
                </a:ln>
                <a:latin typeface="+mj-lt"/>
                <a:cs typeface="Arial" charset="0"/>
              </a:rPr>
              <a:t>Vendor Spotlight</a:t>
            </a:r>
            <a:endParaRPr lang="en-US" sz="1200" b="1" dirty="0">
              <a:latin typeface="+mj-lt"/>
            </a:endParaRPr>
          </a:p>
        </p:txBody>
      </p:sp>
      <p:sp>
        <p:nvSpPr>
          <p:cNvPr id="70" name="Rectangle 69">
            <a:extLst>
              <a:ext uri="{FF2B5EF4-FFF2-40B4-BE49-F238E27FC236}">
                <a16:creationId xmlns="" xmlns:a16="http://schemas.microsoft.com/office/drawing/2014/main" id="{F0C09D92-F623-4D69-869B-F736EE0A50D8}"/>
              </a:ext>
            </a:extLst>
          </p:cNvPr>
          <p:cNvSpPr/>
          <p:nvPr/>
        </p:nvSpPr>
        <p:spPr>
          <a:xfrm>
            <a:off x="5842432" y="2830564"/>
            <a:ext cx="1117575" cy="276999"/>
          </a:xfrm>
          <a:prstGeom prst="rect">
            <a:avLst/>
          </a:prstGeom>
          <a:noFill/>
        </p:spPr>
        <p:txBody>
          <a:bodyPr wrap="square">
            <a:spAutoFit/>
          </a:bodyPr>
          <a:lstStyle/>
          <a:p>
            <a:r>
              <a:rPr lang="en-US" sz="1200" b="1" dirty="0">
                <a:ln w="12700">
                  <a:noFill/>
                </a:ln>
                <a:latin typeface="+mj-lt"/>
                <a:cs typeface="Arial" charset="0"/>
              </a:rPr>
              <a:t>Case </a:t>
            </a:r>
            <a:r>
              <a:rPr lang="en-US" sz="1200" b="1" dirty="0" smtClean="0">
                <a:ln w="12700">
                  <a:noFill/>
                </a:ln>
                <a:latin typeface="+mj-lt"/>
                <a:cs typeface="Arial" charset="0"/>
              </a:rPr>
              <a:t>Study</a:t>
            </a:r>
            <a:endParaRPr lang="en-US" sz="1200" b="1" dirty="0">
              <a:latin typeface="+mj-lt"/>
            </a:endParaRPr>
          </a:p>
        </p:txBody>
      </p:sp>
      <p:sp>
        <p:nvSpPr>
          <p:cNvPr id="71" name="Rectangle 70">
            <a:extLst>
              <a:ext uri="{FF2B5EF4-FFF2-40B4-BE49-F238E27FC236}">
                <a16:creationId xmlns="" xmlns:a16="http://schemas.microsoft.com/office/drawing/2014/main" id="{BBCF7D21-CBAA-4F27-9A90-3C6B6B3C9624}"/>
              </a:ext>
            </a:extLst>
          </p:cNvPr>
          <p:cNvSpPr>
            <a:spLocks noChangeArrowheads="1"/>
          </p:cNvSpPr>
          <p:nvPr/>
        </p:nvSpPr>
        <p:spPr bwMode="auto">
          <a:xfrm>
            <a:off x="5575941" y="3182872"/>
            <a:ext cx="1726794" cy="1184940"/>
          </a:xfrm>
          <a:prstGeom prst="rect">
            <a:avLst/>
          </a:prstGeom>
          <a:noFill/>
          <a:ln w="9525">
            <a:noFill/>
            <a:miter lim="800000"/>
            <a:headEnd/>
            <a:tailEnd/>
          </a:ln>
        </p:spPr>
        <p:txBody>
          <a:bodyPr wrap="square" lIns="0" tIns="0" rIns="0" bIns="0">
            <a:spAutoFit/>
          </a:bodyPr>
          <a:lstStyle/>
          <a:p>
            <a:r>
              <a:rPr lang="en-US" sz="1100" dirty="0">
                <a:latin typeface="+mj-lt"/>
              </a:rPr>
              <a:t>Independent third-party point of view of end user adoption of a solution to that provide real-world </a:t>
            </a:r>
            <a:r>
              <a:rPr lang="en-US" sz="1100" dirty="0" err="1">
                <a:latin typeface="+mj-lt"/>
              </a:rPr>
              <a:t>proofbeen</a:t>
            </a:r>
            <a:r>
              <a:rPr lang="en-US" sz="1100" dirty="0">
                <a:latin typeface="+mj-lt"/>
              </a:rPr>
              <a:t>  your solutions has </a:t>
            </a:r>
            <a:r>
              <a:rPr lang="en-US" sz="1100" dirty="0" smtClean="0">
                <a:latin typeface="+mj-lt"/>
              </a:rPr>
              <a:t>successfully </a:t>
            </a:r>
            <a:r>
              <a:rPr lang="en-US" sz="1100" dirty="0">
                <a:latin typeface="+mj-lt"/>
              </a:rPr>
              <a:t>implemented.</a:t>
            </a:r>
          </a:p>
        </p:txBody>
      </p:sp>
      <p:sp>
        <p:nvSpPr>
          <p:cNvPr id="86" name="Rectangle 85">
            <a:extLst>
              <a:ext uri="{FF2B5EF4-FFF2-40B4-BE49-F238E27FC236}">
                <a16:creationId xmlns="" xmlns:a16="http://schemas.microsoft.com/office/drawing/2014/main" id="{8147EFF4-1F27-45D1-BEB0-A8899DB86226}"/>
              </a:ext>
            </a:extLst>
          </p:cNvPr>
          <p:cNvSpPr/>
          <p:nvPr/>
        </p:nvSpPr>
        <p:spPr>
          <a:xfrm>
            <a:off x="648241" y="5458822"/>
            <a:ext cx="1115563" cy="276999"/>
          </a:xfrm>
          <a:prstGeom prst="rect">
            <a:avLst/>
          </a:prstGeom>
          <a:noFill/>
        </p:spPr>
        <p:txBody>
          <a:bodyPr wrap="square">
            <a:spAutoFit/>
          </a:bodyPr>
          <a:lstStyle/>
          <a:p>
            <a:r>
              <a:rPr lang="en-US" sz="1200" b="1" dirty="0">
                <a:ln w="12700">
                  <a:noFill/>
                </a:ln>
                <a:latin typeface="+mj-lt"/>
                <a:cs typeface="Arial" charset="0"/>
              </a:rPr>
              <a:t>Infographic</a:t>
            </a:r>
            <a:endParaRPr lang="en-US" sz="1200" b="1" dirty="0">
              <a:latin typeface="+mj-lt"/>
            </a:endParaRPr>
          </a:p>
        </p:txBody>
      </p:sp>
      <p:sp>
        <p:nvSpPr>
          <p:cNvPr id="93" name="Rectangle 92">
            <a:extLst>
              <a:ext uri="{FF2B5EF4-FFF2-40B4-BE49-F238E27FC236}">
                <a16:creationId xmlns="" xmlns:a16="http://schemas.microsoft.com/office/drawing/2014/main" id="{0174CFB1-3101-429B-A9A4-F87ADAC5042B}"/>
              </a:ext>
            </a:extLst>
          </p:cNvPr>
          <p:cNvSpPr/>
          <p:nvPr/>
        </p:nvSpPr>
        <p:spPr>
          <a:xfrm>
            <a:off x="10205884" y="2888366"/>
            <a:ext cx="984590" cy="276999"/>
          </a:xfrm>
          <a:prstGeom prst="rect">
            <a:avLst/>
          </a:prstGeom>
          <a:noFill/>
        </p:spPr>
        <p:txBody>
          <a:bodyPr wrap="square">
            <a:spAutoFit/>
          </a:bodyPr>
          <a:lstStyle/>
          <a:p>
            <a:r>
              <a:rPr lang="en-US" sz="1200" b="1" dirty="0">
                <a:ln w="12700">
                  <a:noFill/>
                </a:ln>
                <a:latin typeface="+mj-lt"/>
                <a:cs typeface="Arial" charset="0"/>
              </a:rPr>
              <a:t>Info </a:t>
            </a:r>
            <a:r>
              <a:rPr lang="en-US" sz="1200" b="1" dirty="0" smtClean="0">
                <a:ln w="12700">
                  <a:noFill/>
                </a:ln>
                <a:latin typeface="+mj-lt"/>
                <a:cs typeface="Arial" charset="0"/>
              </a:rPr>
              <a:t>Brief</a:t>
            </a:r>
            <a:endParaRPr lang="en-US" sz="1200" b="1" dirty="0">
              <a:latin typeface="+mj-lt"/>
            </a:endParaRPr>
          </a:p>
        </p:txBody>
      </p:sp>
      <p:sp>
        <p:nvSpPr>
          <p:cNvPr id="94" name="Rectangle 93">
            <a:extLst>
              <a:ext uri="{FF2B5EF4-FFF2-40B4-BE49-F238E27FC236}">
                <a16:creationId xmlns="" xmlns:a16="http://schemas.microsoft.com/office/drawing/2014/main" id="{313B498C-197A-4836-8352-C2CE5DC8CB06}"/>
              </a:ext>
            </a:extLst>
          </p:cNvPr>
          <p:cNvSpPr/>
          <p:nvPr/>
        </p:nvSpPr>
        <p:spPr>
          <a:xfrm>
            <a:off x="9986063" y="3217548"/>
            <a:ext cx="1396432" cy="1184940"/>
          </a:xfrm>
          <a:prstGeom prst="rect">
            <a:avLst/>
          </a:prstGeom>
          <a:noFill/>
        </p:spPr>
        <p:txBody>
          <a:bodyPr wrap="square" lIns="0" tIns="0" rIns="0" bIns="0">
            <a:spAutoFit/>
          </a:bodyPr>
          <a:lstStyle/>
          <a:p>
            <a:r>
              <a:rPr lang="en-US" sz="1100" kern="0" dirty="0">
                <a:latin typeface="+mj-lt"/>
              </a:rPr>
              <a:t>Engaging visual document </a:t>
            </a:r>
            <a:r>
              <a:rPr lang="en-US" sz="1100" dirty="0">
                <a:ln w="12700">
                  <a:noFill/>
                </a:ln>
                <a:latin typeface="+mj-lt"/>
                <a:cs typeface="Arial" charset="0"/>
              </a:rPr>
              <a:t>providing IDC thought leadership and quantitative insights to improve campaign results.</a:t>
            </a:r>
            <a:endParaRPr lang="en-US" sz="1100" dirty="0">
              <a:latin typeface="+mj-lt"/>
            </a:endParaRPr>
          </a:p>
        </p:txBody>
      </p:sp>
      <p:sp>
        <p:nvSpPr>
          <p:cNvPr id="100" name="Rectangle 99">
            <a:extLst>
              <a:ext uri="{FF2B5EF4-FFF2-40B4-BE49-F238E27FC236}">
                <a16:creationId xmlns="" xmlns:a16="http://schemas.microsoft.com/office/drawing/2014/main" id="{DB279413-2099-4D0E-94D7-09B8DF17DDE9}"/>
              </a:ext>
            </a:extLst>
          </p:cNvPr>
          <p:cNvSpPr/>
          <p:nvPr/>
        </p:nvSpPr>
        <p:spPr>
          <a:xfrm>
            <a:off x="9986063" y="5403383"/>
            <a:ext cx="793807" cy="276999"/>
          </a:xfrm>
          <a:prstGeom prst="rect">
            <a:avLst/>
          </a:prstGeom>
          <a:noFill/>
        </p:spPr>
        <p:txBody>
          <a:bodyPr wrap="none">
            <a:spAutoFit/>
          </a:bodyPr>
          <a:lstStyle/>
          <a:p>
            <a:r>
              <a:rPr lang="en-US" sz="1200" b="1" dirty="0">
                <a:ln w="12700">
                  <a:noFill/>
                </a:ln>
                <a:latin typeface="+mj-lt"/>
                <a:cs typeface="Arial" charset="0"/>
              </a:rPr>
              <a:t>Hot Site</a:t>
            </a:r>
          </a:p>
        </p:txBody>
      </p:sp>
      <p:sp>
        <p:nvSpPr>
          <p:cNvPr id="101" name="Rectangle 100">
            <a:extLst>
              <a:ext uri="{FF2B5EF4-FFF2-40B4-BE49-F238E27FC236}">
                <a16:creationId xmlns="" xmlns:a16="http://schemas.microsoft.com/office/drawing/2014/main" id="{240FFD46-4A20-4633-80CC-CD636AA3AD67}"/>
              </a:ext>
            </a:extLst>
          </p:cNvPr>
          <p:cNvSpPr/>
          <p:nvPr/>
        </p:nvSpPr>
        <p:spPr>
          <a:xfrm>
            <a:off x="9843913" y="5784747"/>
            <a:ext cx="1244346" cy="846386"/>
          </a:xfrm>
          <a:prstGeom prst="rect">
            <a:avLst/>
          </a:prstGeom>
          <a:noFill/>
        </p:spPr>
        <p:txBody>
          <a:bodyPr wrap="square" lIns="0" tIns="0" rIns="0" bIns="0">
            <a:spAutoFit/>
          </a:bodyPr>
          <a:lstStyle/>
          <a:p>
            <a:r>
              <a:rPr lang="en-US" sz="1100" kern="0" dirty="0">
                <a:latin typeface="+mj-lt"/>
              </a:rPr>
              <a:t>Campaign hub with engaging information for maximizing traffic flow results.</a:t>
            </a:r>
          </a:p>
        </p:txBody>
      </p:sp>
      <p:sp>
        <p:nvSpPr>
          <p:cNvPr id="107" name="Rectangle 106">
            <a:extLst>
              <a:ext uri="{FF2B5EF4-FFF2-40B4-BE49-F238E27FC236}">
                <a16:creationId xmlns="" xmlns:a16="http://schemas.microsoft.com/office/drawing/2014/main" id="{E9C888A3-162F-4B7B-92F4-E66FC5FF2953}"/>
              </a:ext>
            </a:extLst>
          </p:cNvPr>
          <p:cNvSpPr/>
          <p:nvPr/>
        </p:nvSpPr>
        <p:spPr>
          <a:xfrm>
            <a:off x="5281359" y="5410844"/>
            <a:ext cx="1208246" cy="276999"/>
          </a:xfrm>
          <a:prstGeom prst="rect">
            <a:avLst/>
          </a:prstGeom>
          <a:noFill/>
        </p:spPr>
        <p:txBody>
          <a:bodyPr wrap="square">
            <a:spAutoFit/>
          </a:bodyPr>
          <a:lstStyle/>
          <a:p>
            <a:r>
              <a:rPr lang="en-US" sz="1200" b="1" dirty="0">
                <a:ln w="12700">
                  <a:noFill/>
                </a:ln>
                <a:latin typeface="+mj-lt"/>
                <a:cs typeface="Arial" charset="0"/>
              </a:rPr>
              <a:t>Videographic</a:t>
            </a:r>
            <a:endParaRPr lang="en-US" sz="1200" b="1" dirty="0">
              <a:latin typeface="+mj-lt"/>
            </a:endParaRPr>
          </a:p>
        </p:txBody>
      </p:sp>
      <p:sp>
        <p:nvSpPr>
          <p:cNvPr id="108" name="Rectangle 107">
            <a:extLst>
              <a:ext uri="{FF2B5EF4-FFF2-40B4-BE49-F238E27FC236}">
                <a16:creationId xmlns="" xmlns:a16="http://schemas.microsoft.com/office/drawing/2014/main" id="{1D0B9E7A-D18D-45A9-9836-91179590B4B5}"/>
              </a:ext>
            </a:extLst>
          </p:cNvPr>
          <p:cNvSpPr/>
          <p:nvPr/>
        </p:nvSpPr>
        <p:spPr>
          <a:xfrm>
            <a:off x="5200601" y="5686147"/>
            <a:ext cx="1479447" cy="1015663"/>
          </a:xfrm>
          <a:prstGeom prst="rect">
            <a:avLst/>
          </a:prstGeom>
          <a:noFill/>
        </p:spPr>
        <p:txBody>
          <a:bodyPr wrap="square" lIns="0" tIns="0" rIns="0" bIns="0">
            <a:spAutoFit/>
          </a:bodyPr>
          <a:lstStyle/>
          <a:p>
            <a:r>
              <a:rPr lang="en-US" sz="1100" kern="0" dirty="0" smtClean="0">
                <a:latin typeface="+mj-lt"/>
              </a:rPr>
              <a:t>Animated </a:t>
            </a:r>
            <a:r>
              <a:rPr lang="en-US" sz="1100" kern="0" dirty="0">
                <a:latin typeface="+mj-lt"/>
              </a:rPr>
              <a:t>2 minute video about a market and/or technology trend in an easy to understand</a:t>
            </a:r>
            <a:br>
              <a:rPr lang="en-US" sz="1100" kern="0" dirty="0">
                <a:latin typeface="+mj-lt"/>
              </a:rPr>
            </a:br>
            <a:r>
              <a:rPr lang="en-US" sz="1100" kern="0" dirty="0">
                <a:latin typeface="+mj-lt"/>
              </a:rPr>
              <a:t>video-story.</a:t>
            </a:r>
            <a:endParaRPr lang="en-US" sz="1100" dirty="0">
              <a:latin typeface="+mj-lt"/>
            </a:endParaRPr>
          </a:p>
        </p:txBody>
      </p:sp>
      <p:sp>
        <p:nvSpPr>
          <p:cNvPr id="116" name="Rectangle 115">
            <a:extLst>
              <a:ext uri="{FF2B5EF4-FFF2-40B4-BE49-F238E27FC236}">
                <a16:creationId xmlns="" xmlns:a16="http://schemas.microsoft.com/office/drawing/2014/main" id="{484F709A-B72A-4CD8-B804-735933BBC1D3}"/>
              </a:ext>
            </a:extLst>
          </p:cNvPr>
          <p:cNvSpPr/>
          <p:nvPr/>
        </p:nvSpPr>
        <p:spPr>
          <a:xfrm>
            <a:off x="7272640" y="5463272"/>
            <a:ext cx="1184940" cy="276999"/>
          </a:xfrm>
          <a:prstGeom prst="rect">
            <a:avLst/>
          </a:prstGeom>
          <a:noFill/>
        </p:spPr>
        <p:txBody>
          <a:bodyPr wrap="none">
            <a:spAutoFit/>
          </a:bodyPr>
          <a:lstStyle/>
          <a:p>
            <a:r>
              <a:rPr lang="en-US" sz="1200" b="1" dirty="0">
                <a:ln w="12700">
                  <a:noFill/>
                </a:ln>
                <a:latin typeface="+mj-lt"/>
                <a:cs typeface="Arial" charset="0"/>
              </a:rPr>
              <a:t>Video Insight</a:t>
            </a:r>
            <a:endParaRPr lang="en-US" sz="1200" b="1" dirty="0">
              <a:latin typeface="+mj-lt"/>
            </a:endParaRPr>
          </a:p>
        </p:txBody>
      </p:sp>
      <p:sp>
        <p:nvSpPr>
          <p:cNvPr id="117" name="Rectangle 116">
            <a:extLst>
              <a:ext uri="{FF2B5EF4-FFF2-40B4-BE49-F238E27FC236}">
                <a16:creationId xmlns="" xmlns:a16="http://schemas.microsoft.com/office/drawing/2014/main" id="{0A29130B-605B-46B6-BFA9-AFC6DC40D6BB}"/>
              </a:ext>
            </a:extLst>
          </p:cNvPr>
          <p:cNvSpPr/>
          <p:nvPr/>
        </p:nvSpPr>
        <p:spPr>
          <a:xfrm>
            <a:off x="7294079" y="5796585"/>
            <a:ext cx="1390631" cy="846386"/>
          </a:xfrm>
          <a:prstGeom prst="rect">
            <a:avLst/>
          </a:prstGeom>
          <a:noFill/>
        </p:spPr>
        <p:txBody>
          <a:bodyPr wrap="square" lIns="0" tIns="0" rIns="0" bIns="0">
            <a:spAutoFit/>
          </a:bodyPr>
          <a:lstStyle/>
          <a:p>
            <a:r>
              <a:rPr lang="en-US" sz="1100" kern="0" dirty="0">
                <a:latin typeface="+mj-lt"/>
              </a:rPr>
              <a:t>Video clip produced by IDC featuring an IDC analyst presenting key trends and data.</a:t>
            </a:r>
            <a:endParaRPr lang="en-US" sz="1100" dirty="0">
              <a:latin typeface="+mj-lt"/>
            </a:endParaRPr>
          </a:p>
        </p:txBody>
      </p:sp>
      <p:sp>
        <p:nvSpPr>
          <p:cNvPr id="122" name="Rectangle 121">
            <a:extLst>
              <a:ext uri="{FF2B5EF4-FFF2-40B4-BE49-F238E27FC236}">
                <a16:creationId xmlns="" xmlns:a16="http://schemas.microsoft.com/office/drawing/2014/main" id="{24096B67-D662-4104-8F60-B9793C269BB8}"/>
              </a:ext>
            </a:extLst>
          </p:cNvPr>
          <p:cNvSpPr/>
          <p:nvPr/>
        </p:nvSpPr>
        <p:spPr>
          <a:xfrm>
            <a:off x="2948184" y="5351661"/>
            <a:ext cx="1068050" cy="461666"/>
          </a:xfrm>
          <a:prstGeom prst="rect">
            <a:avLst/>
          </a:prstGeom>
          <a:noFill/>
        </p:spPr>
        <p:txBody>
          <a:bodyPr wrap="none">
            <a:spAutoFit/>
          </a:bodyPr>
          <a:lstStyle/>
          <a:p>
            <a:r>
              <a:rPr lang="en-US" sz="1200" b="1" dirty="0">
                <a:ln w="12700">
                  <a:noFill/>
                </a:ln>
                <a:latin typeface="+mj-lt"/>
                <a:cs typeface="Arial" charset="0"/>
              </a:rPr>
              <a:t>Interactive </a:t>
            </a:r>
          </a:p>
          <a:p>
            <a:r>
              <a:rPr lang="en-US" sz="1200" b="1" dirty="0">
                <a:ln w="12700">
                  <a:noFill/>
                </a:ln>
                <a:latin typeface="+mj-lt"/>
                <a:cs typeface="Arial" charset="0"/>
              </a:rPr>
              <a:t>Infographic</a:t>
            </a:r>
            <a:endParaRPr lang="en-US" sz="1200" b="1" dirty="0">
              <a:latin typeface="+mj-lt"/>
            </a:endParaRPr>
          </a:p>
        </p:txBody>
      </p:sp>
      <p:sp>
        <p:nvSpPr>
          <p:cNvPr id="124" name="Rectangle 123">
            <a:extLst>
              <a:ext uri="{FF2B5EF4-FFF2-40B4-BE49-F238E27FC236}">
                <a16:creationId xmlns="" xmlns:a16="http://schemas.microsoft.com/office/drawing/2014/main" id="{1AC9ABDC-6DD5-49C4-81E8-F0ACDBB1DE3F}"/>
              </a:ext>
            </a:extLst>
          </p:cNvPr>
          <p:cNvSpPr/>
          <p:nvPr/>
        </p:nvSpPr>
        <p:spPr>
          <a:xfrm>
            <a:off x="2794483" y="5846483"/>
            <a:ext cx="1491087" cy="846386"/>
          </a:xfrm>
          <a:prstGeom prst="rect">
            <a:avLst/>
          </a:prstGeom>
          <a:noFill/>
        </p:spPr>
        <p:txBody>
          <a:bodyPr wrap="square" lIns="0" tIns="0" rIns="0" bIns="0">
            <a:spAutoFit/>
          </a:bodyPr>
          <a:lstStyle/>
          <a:p>
            <a:r>
              <a:rPr lang="en-US" sz="1100" kern="0" dirty="0">
                <a:latin typeface="+mj-lt"/>
              </a:rPr>
              <a:t>Powerful visual stories related to a market overview in an interactive and intuitive form.</a:t>
            </a:r>
            <a:endParaRPr lang="en-US" sz="1100" dirty="0">
              <a:latin typeface="+mj-lt"/>
            </a:endParaRPr>
          </a:p>
        </p:txBody>
      </p:sp>
      <p:grpSp>
        <p:nvGrpSpPr>
          <p:cNvPr id="11" name="Group 10">
            <a:extLst>
              <a:ext uri="{FF2B5EF4-FFF2-40B4-BE49-F238E27FC236}">
                <a16:creationId xmlns="" xmlns:a16="http://schemas.microsoft.com/office/drawing/2014/main" id="{1B7BE466-4B84-41D3-A359-268F3FCB6A4A}"/>
              </a:ext>
            </a:extLst>
          </p:cNvPr>
          <p:cNvGrpSpPr/>
          <p:nvPr/>
        </p:nvGrpSpPr>
        <p:grpSpPr>
          <a:xfrm>
            <a:off x="4031206" y="1622771"/>
            <a:ext cx="8208912" cy="385904"/>
            <a:chOff x="1935670" y="1962976"/>
            <a:chExt cx="7597055" cy="385904"/>
          </a:xfrm>
        </p:grpSpPr>
        <p:sp>
          <p:nvSpPr>
            <p:cNvPr id="83" name="Rounded Rectangle 54">
              <a:extLst>
                <a:ext uri="{FF2B5EF4-FFF2-40B4-BE49-F238E27FC236}">
                  <a16:creationId xmlns="" xmlns:a16="http://schemas.microsoft.com/office/drawing/2014/main" id="{20406A4D-A089-444D-8C16-A7B456DF0E7C}"/>
                </a:ext>
              </a:extLst>
            </p:cNvPr>
            <p:cNvSpPr/>
            <p:nvPr/>
          </p:nvSpPr>
          <p:spPr>
            <a:xfrm>
              <a:off x="1935670" y="1970459"/>
              <a:ext cx="7597055" cy="378421"/>
            </a:xfrm>
            <a:prstGeom prst="roundRect">
              <a:avLst/>
            </a:prstGeom>
            <a:solidFill>
              <a:srgbClr val="ABBB4D"/>
            </a:solidFill>
            <a:ln>
              <a:noFill/>
            </a:ln>
            <a:effectLst/>
          </p:spPr>
          <p:style>
            <a:lnRef idx="1">
              <a:schemeClr val="accent1"/>
            </a:lnRef>
            <a:fillRef idx="3">
              <a:schemeClr val="accent1"/>
            </a:fillRef>
            <a:effectRef idx="2">
              <a:schemeClr val="accent1"/>
            </a:effectRef>
            <a:fontRef idx="minor">
              <a:schemeClr val="lt1"/>
            </a:fontRef>
          </p:style>
          <p:txBody>
            <a:bodyPr lIns="48000" rIns="48000" rtlCol="0" anchor="ctr"/>
            <a:lstStyle/>
            <a:p>
              <a:pPr algn="ctr">
                <a:spcAft>
                  <a:spcPts val="600"/>
                </a:spcAft>
                <a:buClr>
                  <a:srgbClr val="42577D"/>
                </a:buClr>
              </a:pPr>
              <a:r>
                <a:rPr lang="en-US" sz="1600" b="1" dirty="0">
                  <a:solidFill>
                    <a:schemeClr val="bg1"/>
                  </a:solidFill>
                  <a:latin typeface="+mj-lt"/>
                </a:rPr>
                <a:t>Thought Leadership and Content Development</a:t>
              </a:r>
            </a:p>
          </p:txBody>
        </p:sp>
        <p:pic>
          <p:nvPicPr>
            <p:cNvPr id="38" name="Picture 37">
              <a:extLst>
                <a:ext uri="{FF2B5EF4-FFF2-40B4-BE49-F238E27FC236}">
                  <a16:creationId xmlns="" xmlns:a16="http://schemas.microsoft.com/office/drawing/2014/main" id="{0A00F502-6914-40A9-B09A-5CFA4CEB72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9282" y="1962976"/>
              <a:ext cx="465766" cy="385904"/>
            </a:xfrm>
            <a:prstGeom prst="rect">
              <a:avLst/>
            </a:prstGeom>
          </p:spPr>
        </p:pic>
      </p:grpSp>
      <p:pic>
        <p:nvPicPr>
          <p:cNvPr id="72" name="Picture 2">
            <a:hlinkClick r:id="" action="ppaction://noaction"/>
            <a:extLst>
              <a:ext uri="{FF2B5EF4-FFF2-40B4-BE49-F238E27FC236}">
                <a16:creationId xmlns="" xmlns:a16="http://schemas.microsoft.com/office/drawing/2014/main" id="{A698F598-78CB-4F3D-9FB4-6B12DED887D5}"/>
              </a:ext>
            </a:extLst>
          </p:cNvPr>
          <p:cNvPicPr>
            <a:picLocks noChangeAspect="1" noChangeArrowheads="1"/>
          </p:cNvPicPr>
          <p:nvPr/>
        </p:nvPicPr>
        <p:blipFill>
          <a:blip r:embed="rId10" cstate="screen"/>
          <a:srcRect/>
          <a:stretch>
            <a:fillRect/>
          </a:stretch>
        </p:blipFill>
        <p:spPr bwMode="auto">
          <a:xfrm>
            <a:off x="6193875" y="2269393"/>
            <a:ext cx="365476" cy="474645"/>
          </a:xfrm>
          <a:prstGeom prst="rect">
            <a:avLst/>
          </a:prstGeom>
          <a:solidFill>
            <a:srgbClr val="ABBB4D"/>
          </a:solidFill>
          <a:ln w="9525">
            <a:noFill/>
            <a:miter lim="800000"/>
            <a:headEnd/>
            <a:tailEnd/>
          </a:ln>
        </p:spPr>
      </p:pic>
      <p:pic>
        <p:nvPicPr>
          <p:cNvPr id="76" name="Picture 12">
            <a:hlinkClick r:id="" action="ppaction://noaction"/>
          </p:cNvPr>
          <p:cNvPicPr>
            <a:picLocks noChangeAspect="1" noChangeArrowheads="1"/>
          </p:cNvPicPr>
          <p:nvPr/>
        </p:nvPicPr>
        <p:blipFill>
          <a:blip r:embed="rId11" cstate="screen"/>
          <a:srcRect/>
          <a:stretch>
            <a:fillRect/>
          </a:stretch>
        </p:blipFill>
        <p:spPr bwMode="auto">
          <a:xfrm>
            <a:off x="8333690" y="2305839"/>
            <a:ext cx="346270" cy="438199"/>
          </a:xfrm>
          <a:prstGeom prst="rect">
            <a:avLst/>
          </a:prstGeom>
          <a:solidFill>
            <a:srgbClr val="ABBB4D"/>
          </a:solidFill>
          <a:ln w="9525">
            <a:solidFill>
              <a:schemeClr val="accent5">
                <a:lumMod val="20000"/>
                <a:lumOff val="80000"/>
              </a:schemeClr>
            </a:solidFill>
            <a:miter lim="800000"/>
            <a:headEnd/>
            <a:tailEnd/>
          </a:ln>
          <a:effectLst/>
        </p:spPr>
      </p:pic>
      <p:pic>
        <p:nvPicPr>
          <p:cNvPr id="97" name="Picture 3">
            <a:hlinkClick r:id="" action="ppaction://noaction"/>
            <a:extLst>
              <a:ext uri="{FF2B5EF4-FFF2-40B4-BE49-F238E27FC236}">
                <a16:creationId xmlns="" xmlns:a16="http://schemas.microsoft.com/office/drawing/2014/main" id="{C66CB08D-88B6-4861-8017-9FDBD85FA49C}"/>
              </a:ext>
            </a:extLst>
          </p:cNvPr>
          <p:cNvPicPr>
            <a:picLocks noChangeAspect="1" noChangeArrowheads="1"/>
          </p:cNvPicPr>
          <p:nvPr/>
        </p:nvPicPr>
        <p:blipFill>
          <a:blip r:embed="rId12" cstate="screen"/>
          <a:srcRect/>
          <a:stretch>
            <a:fillRect/>
          </a:stretch>
        </p:blipFill>
        <p:spPr bwMode="auto">
          <a:xfrm>
            <a:off x="10372515" y="2275483"/>
            <a:ext cx="591594" cy="462464"/>
          </a:xfrm>
          <a:prstGeom prst="rect">
            <a:avLst/>
          </a:prstGeom>
          <a:solidFill>
            <a:srgbClr val="ABBB4D"/>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pic>
      <p:sp>
        <p:nvSpPr>
          <p:cNvPr id="88" name="Rectangle 87">
            <a:extLst>
              <a:ext uri="{FF2B5EF4-FFF2-40B4-BE49-F238E27FC236}">
                <a16:creationId xmlns="" xmlns:a16="http://schemas.microsoft.com/office/drawing/2014/main" id="{2D445F78-025A-436A-968A-CB6889A6DD16}"/>
              </a:ext>
            </a:extLst>
          </p:cNvPr>
          <p:cNvSpPr/>
          <p:nvPr/>
        </p:nvSpPr>
        <p:spPr>
          <a:xfrm>
            <a:off x="456314" y="5804992"/>
            <a:ext cx="1618350" cy="846386"/>
          </a:xfrm>
          <a:prstGeom prst="rect">
            <a:avLst/>
          </a:prstGeom>
          <a:noFill/>
        </p:spPr>
        <p:txBody>
          <a:bodyPr wrap="square" lIns="0" tIns="0" rIns="0" bIns="0">
            <a:spAutoFit/>
          </a:bodyPr>
          <a:lstStyle/>
          <a:p>
            <a:r>
              <a:rPr lang="en-US" sz="1100" kern="0" dirty="0">
                <a:latin typeface="+mj-lt"/>
              </a:rPr>
              <a:t>Market overview in quick-reference story and graphic format to capture instant attention from the audience.</a:t>
            </a:r>
            <a:endParaRPr lang="en-US" sz="1100" dirty="0">
              <a:latin typeface="+mj-lt"/>
            </a:endParaRPr>
          </a:p>
        </p:txBody>
      </p:sp>
      <p:pic>
        <p:nvPicPr>
          <p:cNvPr id="89" name="Picture 3">
            <a:extLst>
              <a:ext uri="{FF2B5EF4-FFF2-40B4-BE49-F238E27FC236}">
                <a16:creationId xmlns="" xmlns:a16="http://schemas.microsoft.com/office/drawing/2014/main" id="{DE0112E1-89F5-4B08-B724-E72371A1D9DB}"/>
              </a:ext>
            </a:extLst>
          </p:cNvPr>
          <p:cNvPicPr>
            <a:picLocks noChangeAspect="1" noChangeArrowheads="1"/>
          </p:cNvPicPr>
          <p:nvPr/>
        </p:nvPicPr>
        <p:blipFill>
          <a:blip r:embed="rId13" cstate="screen">
            <a:extLst>
              <a:ext uri="{BEBA8EAE-BF5A-486C-A8C5-ECC9F3942E4B}">
                <a14:imgProps xmlns:a14="http://schemas.microsoft.com/office/drawing/2010/main">
                  <a14:imgLayer r:embed="rId14">
                    <a14:imgEffect>
                      <a14:brightnessContrast bright="20000" contrast="20000"/>
                    </a14:imgEffect>
                  </a14:imgLayer>
                </a14:imgProps>
              </a:ext>
            </a:extLst>
          </a:blip>
          <a:srcRect/>
          <a:stretch>
            <a:fillRect/>
          </a:stretch>
        </p:blipFill>
        <p:spPr bwMode="auto">
          <a:xfrm>
            <a:off x="969197" y="4818593"/>
            <a:ext cx="322294" cy="566581"/>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pic>
      <p:pic>
        <p:nvPicPr>
          <p:cNvPr id="6" name="Picture 5">
            <a:extLst>
              <a:ext uri="{FF2B5EF4-FFF2-40B4-BE49-F238E27FC236}">
                <a16:creationId xmlns="" xmlns:a16="http://schemas.microsoft.com/office/drawing/2014/main" id="{88581EBF-5D54-40B6-92D4-596686EE5E23}"/>
              </a:ext>
            </a:extLst>
          </p:cNvPr>
          <p:cNvPicPr>
            <a:picLocks noChangeAspect="1"/>
          </p:cNvPicPr>
          <p:nvPr/>
        </p:nvPicPr>
        <p:blipFill>
          <a:blip r:embed="rId15"/>
          <a:stretch>
            <a:fillRect/>
          </a:stretch>
        </p:blipFill>
        <p:spPr>
          <a:xfrm>
            <a:off x="2842177" y="4814647"/>
            <a:ext cx="270036" cy="225993"/>
          </a:xfrm>
          <a:prstGeom prst="rect">
            <a:avLst/>
          </a:prstGeom>
        </p:spPr>
      </p:pic>
      <p:pic>
        <p:nvPicPr>
          <p:cNvPr id="7" name="Picture 6">
            <a:extLst>
              <a:ext uri="{FF2B5EF4-FFF2-40B4-BE49-F238E27FC236}">
                <a16:creationId xmlns="" xmlns:a16="http://schemas.microsoft.com/office/drawing/2014/main" id="{328F9C86-452A-4B8C-BA15-D9AEE1648B8A}"/>
              </a:ext>
            </a:extLst>
          </p:cNvPr>
          <p:cNvPicPr>
            <a:picLocks noChangeAspect="1"/>
          </p:cNvPicPr>
          <p:nvPr/>
        </p:nvPicPr>
        <p:blipFill>
          <a:blip r:embed="rId16"/>
          <a:stretch>
            <a:fillRect/>
          </a:stretch>
        </p:blipFill>
        <p:spPr>
          <a:xfrm>
            <a:off x="3284732" y="4803824"/>
            <a:ext cx="330925" cy="222868"/>
          </a:xfrm>
          <a:prstGeom prst="rect">
            <a:avLst/>
          </a:prstGeom>
        </p:spPr>
      </p:pic>
      <p:grpSp>
        <p:nvGrpSpPr>
          <p:cNvPr id="109" name="Group 108">
            <a:extLst>
              <a:ext uri="{FF2B5EF4-FFF2-40B4-BE49-F238E27FC236}">
                <a16:creationId xmlns="" xmlns:a16="http://schemas.microsoft.com/office/drawing/2014/main" id="{BD97D88A-C987-47F9-90AE-0478FC6B5A43}"/>
              </a:ext>
            </a:extLst>
          </p:cNvPr>
          <p:cNvGrpSpPr/>
          <p:nvPr/>
        </p:nvGrpSpPr>
        <p:grpSpPr>
          <a:xfrm>
            <a:off x="5662807" y="4830473"/>
            <a:ext cx="281363" cy="481197"/>
            <a:chOff x="4658431" y="5328418"/>
            <a:chExt cx="600197" cy="1026479"/>
          </a:xfrm>
          <a:solidFill>
            <a:srgbClr val="ABBB4D"/>
          </a:solidFill>
        </p:grpSpPr>
        <p:pic>
          <p:nvPicPr>
            <p:cNvPr id="110" name="Picture 2">
              <a:extLst>
                <a:ext uri="{FF2B5EF4-FFF2-40B4-BE49-F238E27FC236}">
                  <a16:creationId xmlns="" xmlns:a16="http://schemas.microsoft.com/office/drawing/2014/main" id="{FD1A50A3-2721-46BA-97AA-1F449172FE7C}"/>
                </a:ext>
              </a:extLst>
            </p:cNvPr>
            <p:cNvPicPr>
              <a:picLocks noChangeAspect="1" noChangeArrowheads="1"/>
            </p:cNvPicPr>
            <p:nvPr/>
          </p:nvPicPr>
          <p:blipFill>
            <a:blip r:embed="rId17" cstate="print"/>
            <a:srcRect/>
            <a:stretch>
              <a:fillRect/>
            </a:stretch>
          </p:blipFill>
          <p:spPr bwMode="auto">
            <a:xfrm>
              <a:off x="4658432" y="5328418"/>
              <a:ext cx="600196" cy="337373"/>
            </a:xfrm>
            <a:prstGeom prst="rect">
              <a:avLst/>
            </a:prstGeom>
            <a:grpFill/>
            <a:ln w="9525">
              <a:noFill/>
              <a:miter lim="800000"/>
              <a:headEnd/>
              <a:tailEnd/>
            </a:ln>
          </p:spPr>
        </p:pic>
        <p:pic>
          <p:nvPicPr>
            <p:cNvPr id="111" name="Picture 5">
              <a:extLst>
                <a:ext uri="{FF2B5EF4-FFF2-40B4-BE49-F238E27FC236}">
                  <a16:creationId xmlns="" xmlns:a16="http://schemas.microsoft.com/office/drawing/2014/main" id="{6229FD15-0E5E-4113-8C66-2FC1542280CB}"/>
                </a:ext>
              </a:extLst>
            </p:cNvPr>
            <p:cNvPicPr>
              <a:picLocks noChangeAspect="1" noChangeArrowheads="1"/>
            </p:cNvPicPr>
            <p:nvPr/>
          </p:nvPicPr>
          <p:blipFill>
            <a:blip r:embed="rId18" cstate="print"/>
            <a:srcRect/>
            <a:stretch>
              <a:fillRect/>
            </a:stretch>
          </p:blipFill>
          <p:spPr bwMode="auto">
            <a:xfrm>
              <a:off x="4658432" y="5684006"/>
              <a:ext cx="600196" cy="329887"/>
            </a:xfrm>
            <a:prstGeom prst="rect">
              <a:avLst/>
            </a:prstGeom>
            <a:grpFill/>
            <a:ln w="9525">
              <a:noFill/>
              <a:miter lim="800000"/>
              <a:headEnd/>
              <a:tailEnd/>
            </a:ln>
          </p:spPr>
        </p:pic>
        <p:pic>
          <p:nvPicPr>
            <p:cNvPr id="113" name="Picture 2">
              <a:extLst>
                <a:ext uri="{FF2B5EF4-FFF2-40B4-BE49-F238E27FC236}">
                  <a16:creationId xmlns="" xmlns:a16="http://schemas.microsoft.com/office/drawing/2014/main" id="{476AD876-C5CB-443D-B90F-A1362CC6281A}"/>
                </a:ext>
              </a:extLst>
            </p:cNvPr>
            <p:cNvPicPr>
              <a:picLocks noChangeAspect="1" noChangeArrowheads="1"/>
            </p:cNvPicPr>
            <p:nvPr/>
          </p:nvPicPr>
          <p:blipFill>
            <a:blip r:embed="rId19" cstate="print"/>
            <a:srcRect/>
            <a:stretch>
              <a:fillRect/>
            </a:stretch>
          </p:blipFill>
          <p:spPr bwMode="auto">
            <a:xfrm>
              <a:off x="4658431" y="6049856"/>
              <a:ext cx="591994" cy="305041"/>
            </a:xfrm>
            <a:prstGeom prst="rect">
              <a:avLst/>
            </a:prstGeom>
            <a:grpFill/>
            <a:ln w="9525">
              <a:noFill/>
              <a:miter lim="800000"/>
              <a:headEnd/>
              <a:tailEnd/>
            </a:ln>
          </p:spPr>
        </p:pic>
      </p:grpSp>
      <p:pic>
        <p:nvPicPr>
          <p:cNvPr id="8" name="Picture 7">
            <a:extLst>
              <a:ext uri="{FF2B5EF4-FFF2-40B4-BE49-F238E27FC236}">
                <a16:creationId xmlns="" xmlns:a16="http://schemas.microsoft.com/office/drawing/2014/main" id="{43275183-A8FC-4DBB-877C-08B23E05125F}"/>
              </a:ext>
            </a:extLst>
          </p:cNvPr>
          <p:cNvPicPr>
            <a:picLocks noChangeAspect="1"/>
          </p:cNvPicPr>
          <p:nvPr/>
        </p:nvPicPr>
        <p:blipFill>
          <a:blip r:embed="rId20"/>
          <a:stretch>
            <a:fillRect/>
          </a:stretch>
        </p:blipFill>
        <p:spPr>
          <a:xfrm>
            <a:off x="3823188" y="4859087"/>
            <a:ext cx="386092" cy="255884"/>
          </a:xfrm>
          <a:prstGeom prst="rect">
            <a:avLst/>
          </a:prstGeom>
        </p:spPr>
      </p:pic>
      <p:grpSp>
        <p:nvGrpSpPr>
          <p:cNvPr id="118" name="Group 67">
            <a:extLst>
              <a:ext uri="{FF2B5EF4-FFF2-40B4-BE49-F238E27FC236}">
                <a16:creationId xmlns="" xmlns:a16="http://schemas.microsoft.com/office/drawing/2014/main" id="{B14D32B8-A712-4DC4-A1BB-2AF74EE7F636}"/>
              </a:ext>
            </a:extLst>
          </p:cNvPr>
          <p:cNvGrpSpPr/>
          <p:nvPr/>
        </p:nvGrpSpPr>
        <p:grpSpPr>
          <a:xfrm>
            <a:off x="7814914" y="4853970"/>
            <a:ext cx="324421" cy="480162"/>
            <a:chOff x="7104826" y="5459713"/>
            <a:chExt cx="536030" cy="793355"/>
          </a:xfrm>
          <a:solidFill>
            <a:srgbClr val="ABBB4D"/>
          </a:solidFill>
        </p:grpSpPr>
        <p:pic>
          <p:nvPicPr>
            <p:cNvPr id="119" name="Picture 2" descr="G:\ppt\ismp\multimedia.jpg">
              <a:hlinkClick r:id="" action="ppaction://noaction"/>
              <a:extLst>
                <a:ext uri="{FF2B5EF4-FFF2-40B4-BE49-F238E27FC236}">
                  <a16:creationId xmlns="" xmlns:a16="http://schemas.microsoft.com/office/drawing/2014/main" id="{C2F4030C-08F2-4C10-9753-3908099D960D}"/>
                </a:ext>
              </a:extLst>
            </p:cNvPr>
            <p:cNvPicPr>
              <a:picLocks noChangeAspect="1" noChangeArrowheads="1"/>
            </p:cNvPicPr>
            <p:nvPr/>
          </p:nvPicPr>
          <p:blipFill>
            <a:blip r:embed="rId21" cstate="screen"/>
            <a:srcRect/>
            <a:stretch>
              <a:fillRect/>
            </a:stretch>
          </p:blipFill>
          <p:spPr bwMode="auto">
            <a:xfrm>
              <a:off x="7104826" y="5459713"/>
              <a:ext cx="501202" cy="400164"/>
            </a:xfrm>
            <a:prstGeom prst="rect">
              <a:avLst/>
            </a:prstGeom>
            <a:grpFill/>
            <a:ln w="9525">
              <a:noFill/>
              <a:miter lim="800000"/>
              <a:headEnd/>
              <a:tailEnd/>
            </a:ln>
            <a:effectLst/>
            <a:scene3d>
              <a:camera prst="orthographicFront">
                <a:rot lat="0" lon="0" rev="0"/>
              </a:camera>
              <a:lightRig rig="contrasting" dir="t">
                <a:rot lat="0" lon="0" rev="1500000"/>
              </a:lightRig>
            </a:scene3d>
            <a:sp3d prstMaterial="metal">
              <a:bevelT w="88900" h="88900"/>
            </a:sp3d>
          </p:spPr>
        </p:pic>
        <p:pic>
          <p:nvPicPr>
            <p:cNvPr id="120" name="Picture 119" descr="picts telmex 02.jpg">
              <a:extLst>
                <a:ext uri="{FF2B5EF4-FFF2-40B4-BE49-F238E27FC236}">
                  <a16:creationId xmlns="" xmlns:a16="http://schemas.microsoft.com/office/drawing/2014/main" id="{AA8DA911-3E93-4756-B3F2-1D952A72DFA0}"/>
                </a:ext>
              </a:extLst>
            </p:cNvPr>
            <p:cNvPicPr>
              <a:picLocks noChangeAspect="1"/>
            </p:cNvPicPr>
            <p:nvPr/>
          </p:nvPicPr>
          <p:blipFill>
            <a:blip r:embed="rId22" cstate="screen"/>
            <a:srcRect/>
            <a:stretch>
              <a:fillRect/>
            </a:stretch>
          </p:blipFill>
          <p:spPr bwMode="auto">
            <a:xfrm>
              <a:off x="7111739" y="5918788"/>
              <a:ext cx="529117" cy="334280"/>
            </a:xfrm>
            <a:prstGeom prst="rect">
              <a:avLst/>
            </a:prstGeom>
            <a:grpFill/>
            <a:ln w="9525">
              <a:solidFill>
                <a:schemeClr val="bg2"/>
              </a:solidFill>
              <a:miter lim="800000"/>
              <a:headEnd/>
              <a:tailEnd/>
            </a:ln>
            <a:effectLst/>
          </p:spPr>
        </p:pic>
      </p:grpSp>
      <p:pic>
        <p:nvPicPr>
          <p:cNvPr id="103" name="Picture 3">
            <a:hlinkClick r:id="" action="ppaction://noaction"/>
            <a:extLst>
              <a:ext uri="{FF2B5EF4-FFF2-40B4-BE49-F238E27FC236}">
                <a16:creationId xmlns="" xmlns:a16="http://schemas.microsoft.com/office/drawing/2014/main" id="{F77823D8-3E72-4F9B-9D0E-B05244FB32ED}"/>
              </a:ext>
            </a:extLst>
          </p:cNvPr>
          <p:cNvPicPr>
            <a:picLocks noChangeAspect="1" noChangeArrowheads="1"/>
          </p:cNvPicPr>
          <p:nvPr/>
        </p:nvPicPr>
        <p:blipFill>
          <a:blip r:embed="rId23" cstate="screen"/>
          <a:srcRect/>
          <a:stretch>
            <a:fillRect/>
          </a:stretch>
        </p:blipFill>
        <p:spPr>
          <a:xfrm>
            <a:off x="10240238" y="4851480"/>
            <a:ext cx="428074" cy="400150"/>
          </a:xfrm>
          <a:prstGeom prst="rect">
            <a:avLst/>
          </a:prstGeom>
          <a:solidFill>
            <a:srgbClr val="ABBB4D"/>
          </a:solidFill>
        </p:spPr>
      </p:pic>
    </p:spTree>
    <p:extLst>
      <p:ext uri="{BB962C8B-B14F-4D97-AF65-F5344CB8AC3E}">
        <p14:creationId xmlns:p14="http://schemas.microsoft.com/office/powerpoint/2010/main" val="3839980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0932608" y="6397328"/>
            <a:ext cx="1259393" cy="460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527" y="4813664"/>
            <a:ext cx="4126238" cy="1934081"/>
          </a:xfrm>
          <a:prstGeom prst="rect">
            <a:avLst/>
          </a:prstGeom>
        </p:spPr>
      </p:pic>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754" y="4798460"/>
            <a:ext cx="3729245" cy="1934081"/>
          </a:xfrm>
          <a:prstGeom prst="rect">
            <a:avLst/>
          </a:prstGeom>
        </p:spPr>
      </p:pic>
      <p:sp>
        <p:nvSpPr>
          <p:cNvPr id="35" name="Rectangle 34"/>
          <p:cNvSpPr/>
          <p:nvPr/>
        </p:nvSpPr>
        <p:spPr>
          <a:xfrm>
            <a:off x="-6652" y="6044418"/>
            <a:ext cx="2245416" cy="806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04" y="4807287"/>
            <a:ext cx="3309369" cy="1934081"/>
          </a:xfrm>
          <a:prstGeom prst="rect">
            <a:avLst/>
          </a:prstGeom>
        </p:spPr>
      </p:pic>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5263" y="2268575"/>
            <a:ext cx="3582962" cy="2093976"/>
          </a:xfrm>
          <a:prstGeom prst="rect">
            <a:avLst/>
          </a:prstGeom>
        </p:spPr>
      </p:pic>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002" y="2268575"/>
            <a:ext cx="3582962" cy="2093976"/>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29" y="2268575"/>
            <a:ext cx="3582962" cy="2093976"/>
          </a:xfrm>
          <a:prstGeom prst="rect">
            <a:avLst/>
          </a:prstGeom>
        </p:spPr>
      </p:pic>
      <p:sp>
        <p:nvSpPr>
          <p:cNvPr id="72" name="Rectangle 71"/>
          <p:cNvSpPr/>
          <p:nvPr/>
        </p:nvSpPr>
        <p:spPr>
          <a:xfrm>
            <a:off x="1943503" y="2619724"/>
            <a:ext cx="1858608" cy="276999"/>
          </a:xfrm>
          <a:prstGeom prst="rect">
            <a:avLst/>
          </a:prstGeom>
        </p:spPr>
        <p:txBody>
          <a:bodyPr wrap="square">
            <a:spAutoFit/>
          </a:bodyPr>
          <a:lstStyle/>
          <a:p>
            <a:r>
              <a:rPr lang="en-US" sz="1200" b="1" dirty="0">
                <a:ln w="12700">
                  <a:noFill/>
                </a:ln>
                <a:latin typeface="+mj-lt"/>
                <a:cs typeface="Arial" charset="0"/>
              </a:rPr>
              <a:t>Auto Assessment Tool</a:t>
            </a:r>
          </a:p>
        </p:txBody>
      </p:sp>
      <p:sp>
        <p:nvSpPr>
          <p:cNvPr id="73" name="Rectangle 72"/>
          <p:cNvSpPr/>
          <p:nvPr/>
        </p:nvSpPr>
        <p:spPr>
          <a:xfrm>
            <a:off x="2000204" y="3105603"/>
            <a:ext cx="1858612" cy="677108"/>
          </a:xfrm>
          <a:prstGeom prst="rect">
            <a:avLst/>
          </a:prstGeom>
        </p:spPr>
        <p:txBody>
          <a:bodyPr wrap="square" lIns="0" tIns="0" rIns="0" bIns="0">
            <a:spAutoFit/>
          </a:bodyPr>
          <a:lstStyle/>
          <a:p>
            <a:r>
              <a:rPr lang="en-US" sz="1100" kern="0" dirty="0">
                <a:latin typeface="+mj-lt"/>
              </a:rPr>
              <a:t>Interactive tool designed to engage the prospect  in the exploration and evaluation stages of the buying cycle.</a:t>
            </a:r>
          </a:p>
        </p:txBody>
      </p:sp>
      <p:grpSp>
        <p:nvGrpSpPr>
          <p:cNvPr id="74" name="Group 73"/>
          <p:cNvGrpSpPr/>
          <p:nvPr/>
        </p:nvGrpSpPr>
        <p:grpSpPr>
          <a:xfrm>
            <a:off x="1009165" y="2626907"/>
            <a:ext cx="890428" cy="1262704"/>
            <a:chOff x="6887216" y="3858750"/>
            <a:chExt cx="584421" cy="947028"/>
          </a:xfrm>
        </p:grpSpPr>
        <p:pic>
          <p:nvPicPr>
            <p:cNvPr id="75" name="Picture 2"/>
            <p:cNvPicPr>
              <a:picLocks noChangeAspect="1" noChangeArrowheads="1"/>
            </p:cNvPicPr>
            <p:nvPr/>
          </p:nvPicPr>
          <p:blipFill>
            <a:blip r:embed="rId4" cstate="print"/>
            <a:srcRect/>
            <a:stretch>
              <a:fillRect/>
            </a:stretch>
          </p:blipFill>
          <p:spPr bwMode="auto">
            <a:xfrm>
              <a:off x="6887216" y="3858750"/>
              <a:ext cx="584421" cy="379031"/>
            </a:xfrm>
            <a:prstGeom prst="rect">
              <a:avLst/>
            </a:prstGeom>
            <a:ln>
              <a:noFill/>
            </a:ln>
            <a:effectLst/>
          </p:spPr>
        </p:pic>
        <p:pic>
          <p:nvPicPr>
            <p:cNvPr id="76" name="Picture 3"/>
            <p:cNvPicPr>
              <a:picLocks noChangeAspect="1" noChangeArrowheads="1"/>
            </p:cNvPicPr>
            <p:nvPr/>
          </p:nvPicPr>
          <p:blipFill>
            <a:blip r:embed="rId5" cstate="print"/>
            <a:srcRect/>
            <a:stretch>
              <a:fillRect/>
            </a:stretch>
          </p:blipFill>
          <p:spPr bwMode="auto">
            <a:xfrm>
              <a:off x="6887217" y="4290487"/>
              <a:ext cx="505010" cy="515291"/>
            </a:xfrm>
            <a:prstGeom prst="rect">
              <a:avLst/>
            </a:prstGeom>
            <a:ln>
              <a:noFill/>
            </a:ln>
            <a:effectLst/>
          </p:spPr>
        </p:pic>
      </p:grpSp>
      <p:sp>
        <p:nvSpPr>
          <p:cNvPr id="22" name="Slide Number Placeholder 2"/>
          <p:cNvSpPr>
            <a:spLocks noGrp="1"/>
          </p:cNvSpPr>
          <p:nvPr>
            <p:ph type="sldNum" sz="quarter" idx="12"/>
          </p:nvPr>
        </p:nvSpPr>
        <p:spPr>
          <a:xfrm>
            <a:off x="8737600" y="7431276"/>
            <a:ext cx="2844800" cy="486833"/>
          </a:xfrm>
        </p:spPr>
        <p:txBody>
          <a:bodyPr/>
          <a:lstStyle/>
          <a:p>
            <a:fld id="{F09C7D40-B59B-4E61-AB5D-7F84D3EEAAF8}" type="slidenum">
              <a:rPr lang="en-US" smtClean="0"/>
              <a:pPr/>
              <a:t>17</a:t>
            </a:fld>
            <a:endParaRPr lang="en-US" dirty="0"/>
          </a:p>
        </p:txBody>
      </p:sp>
      <p:sp>
        <p:nvSpPr>
          <p:cNvPr id="38" name="Rectangle 37"/>
          <p:cNvSpPr/>
          <p:nvPr/>
        </p:nvSpPr>
        <p:spPr>
          <a:xfrm>
            <a:off x="7932708" y="235535"/>
            <a:ext cx="4088911" cy="1291617"/>
          </a:xfrm>
          <a:prstGeom prst="rect">
            <a:avLst/>
          </a:prstGeom>
          <a:solidFill>
            <a:srgbClr val="ABBB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Developing and delivering programs designed around your specific business goals  using a foundation of research, insights across technologies, geographies and industries that span strategy, sales and marketing, and business measurement and management.</a:t>
            </a:r>
          </a:p>
        </p:txBody>
      </p:sp>
      <p:sp>
        <p:nvSpPr>
          <p:cNvPr id="41" name="Title 2"/>
          <p:cNvSpPr>
            <a:spLocks noGrp="1"/>
          </p:cNvSpPr>
          <p:nvPr>
            <p:ph type="title"/>
          </p:nvPr>
        </p:nvSpPr>
        <p:spPr>
          <a:xfrm>
            <a:off x="1019284" y="30769"/>
            <a:ext cx="10820400" cy="944562"/>
          </a:xfrm>
        </p:spPr>
        <p:txBody>
          <a:bodyPr>
            <a:noAutofit/>
          </a:bodyPr>
          <a:lstStyle/>
          <a:p>
            <a:r>
              <a:rPr lang="en-US" sz="3000" b="1" dirty="0">
                <a:solidFill>
                  <a:srgbClr val="95A43F"/>
                </a:solidFill>
              </a:rPr>
              <a:t>IDC Custom Solutions:</a:t>
            </a:r>
            <a:r>
              <a:rPr lang="en-US" sz="3000" dirty="0">
                <a:solidFill>
                  <a:srgbClr val="95A43F"/>
                </a:solidFill>
              </a:rPr>
              <a:t/>
            </a:r>
            <a:br>
              <a:rPr lang="en-US" sz="3000" dirty="0">
                <a:solidFill>
                  <a:srgbClr val="95A43F"/>
                </a:solidFill>
              </a:rPr>
            </a:br>
            <a:r>
              <a:rPr lang="en-US" sz="3000" dirty="0">
                <a:solidFill>
                  <a:srgbClr val="95A43F"/>
                </a:solidFill>
              </a:rPr>
              <a:t>Integrated Marketing Programs (IMP)</a:t>
            </a:r>
          </a:p>
        </p:txBody>
      </p:sp>
      <p:grpSp>
        <p:nvGrpSpPr>
          <p:cNvPr id="43" name="Group 42"/>
          <p:cNvGrpSpPr/>
          <p:nvPr/>
        </p:nvGrpSpPr>
        <p:grpSpPr>
          <a:xfrm>
            <a:off x="0" y="216764"/>
            <a:ext cx="12192000" cy="1492742"/>
            <a:chOff x="5947" y="460633"/>
            <a:chExt cx="12192000" cy="1492742"/>
          </a:xfrm>
        </p:grpSpPr>
        <p:cxnSp>
          <p:nvCxnSpPr>
            <p:cNvPr id="45" name="Straight Connector 44"/>
            <p:cNvCxnSpPr/>
            <p:nvPr/>
          </p:nvCxnSpPr>
          <p:spPr>
            <a:xfrm flipV="1">
              <a:off x="5947" y="1911172"/>
              <a:ext cx="12192000" cy="42203"/>
            </a:xfrm>
            <a:prstGeom prst="line">
              <a:avLst/>
            </a:prstGeom>
            <a:ln>
              <a:solidFill>
                <a:srgbClr val="95A43F"/>
              </a:solidFill>
            </a:ln>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6"/>
            <a:stretch>
              <a:fillRect/>
            </a:stretch>
          </p:blipFill>
          <p:spPr>
            <a:xfrm>
              <a:off x="415631" y="460633"/>
              <a:ext cx="609600" cy="628650"/>
            </a:xfrm>
            <a:prstGeom prst="rect">
              <a:avLst/>
            </a:prstGeom>
          </p:spPr>
        </p:pic>
      </p:grpSp>
      <p:pic>
        <p:nvPicPr>
          <p:cNvPr id="48" name="Picture 47"/>
          <p:cNvPicPr>
            <a:picLocks noChangeAspect="1"/>
          </p:cNvPicPr>
          <p:nvPr/>
        </p:nvPicPr>
        <p:blipFill rotWithShape="1">
          <a:blip r:embed="rId7"/>
          <a:srcRect l="27774" t="-9811" b="-1"/>
          <a:stretch/>
        </p:blipFill>
        <p:spPr>
          <a:xfrm>
            <a:off x="1573471" y="939229"/>
            <a:ext cx="2953205" cy="735298"/>
          </a:xfrm>
          <a:prstGeom prst="rect">
            <a:avLst/>
          </a:prstGeom>
        </p:spPr>
      </p:pic>
      <p:grpSp>
        <p:nvGrpSpPr>
          <p:cNvPr id="34" name="Group 33"/>
          <p:cNvGrpSpPr/>
          <p:nvPr/>
        </p:nvGrpSpPr>
        <p:grpSpPr>
          <a:xfrm>
            <a:off x="4601382" y="2625097"/>
            <a:ext cx="2846899" cy="1267886"/>
            <a:chOff x="4597826" y="5269575"/>
            <a:chExt cx="2135175" cy="950915"/>
          </a:xfrm>
        </p:grpSpPr>
        <p:sp>
          <p:nvSpPr>
            <p:cNvPr id="39" name="Rectangle 38"/>
            <p:cNvSpPr/>
            <p:nvPr/>
          </p:nvSpPr>
          <p:spPr>
            <a:xfrm>
              <a:off x="5006754" y="5269575"/>
              <a:ext cx="1596494" cy="207749"/>
            </a:xfrm>
            <a:prstGeom prst="rect">
              <a:avLst/>
            </a:prstGeom>
          </p:spPr>
          <p:txBody>
            <a:bodyPr wrap="square">
              <a:spAutoFit/>
            </a:bodyPr>
            <a:lstStyle/>
            <a:p>
              <a:r>
                <a:rPr lang="en-US" sz="1200" b="1" dirty="0">
                  <a:ln w="12700">
                    <a:noFill/>
                  </a:ln>
                  <a:latin typeface="+mj-lt"/>
                  <a:cs typeface="Arial" charset="0"/>
                </a:rPr>
                <a:t>End User </a:t>
              </a:r>
              <a:r>
                <a:rPr lang="en-US" sz="1200" b="1" dirty="0" smtClean="0">
                  <a:ln w="12700">
                    <a:noFill/>
                  </a:ln>
                  <a:latin typeface="+mj-lt"/>
                  <a:cs typeface="Arial" charset="0"/>
                </a:rPr>
                <a:t>DX </a:t>
              </a:r>
              <a:r>
                <a:rPr lang="en-US" sz="1200" b="1" dirty="0">
                  <a:ln w="12700">
                    <a:noFill/>
                  </a:ln>
                  <a:latin typeface="+mj-lt"/>
                  <a:cs typeface="Arial" charset="0"/>
                </a:rPr>
                <a:t>Workshop</a:t>
              </a:r>
            </a:p>
          </p:txBody>
        </p:sp>
        <p:sp>
          <p:nvSpPr>
            <p:cNvPr id="40" name="Rectangle 52"/>
            <p:cNvSpPr>
              <a:spLocks noChangeArrowheads="1"/>
            </p:cNvSpPr>
            <p:nvPr/>
          </p:nvSpPr>
          <p:spPr bwMode="auto">
            <a:xfrm>
              <a:off x="4597826" y="5585700"/>
              <a:ext cx="2135175" cy="634790"/>
            </a:xfrm>
            <a:prstGeom prst="rect">
              <a:avLst/>
            </a:prstGeom>
            <a:noFill/>
            <a:ln w="9525">
              <a:noFill/>
              <a:miter lim="800000"/>
              <a:headEnd/>
              <a:tailEnd/>
            </a:ln>
          </p:spPr>
          <p:txBody>
            <a:bodyPr wrap="square" lIns="0" tIns="0" rIns="0" bIns="0">
              <a:spAutoFit/>
            </a:bodyPr>
            <a:lstStyle/>
            <a:p>
              <a:r>
                <a:rPr lang="en-US" sz="1100" dirty="0">
                  <a:latin typeface="+mj-lt"/>
                </a:rPr>
                <a:t>Interactive workshop that engages all stakeholders in an End User (Purchaser of IT) into the discussion of DX. Very useful to reach the End User and to “elevate”  the conversation with top clients.</a:t>
              </a:r>
              <a:endParaRPr lang="es-MX" sz="1100" dirty="0">
                <a:latin typeface="+mj-lt"/>
              </a:endParaRPr>
            </a:p>
          </p:txBody>
        </p:sp>
      </p:grpSp>
      <p:pic>
        <p:nvPicPr>
          <p:cNvPr id="1026" name="Picture 2" descr="cid:image001.png@01D3386C.1E4C0BC0"/>
          <p:cNvPicPr>
            <a:picLocks noChangeAspect="1" noChangeArrowheads="1"/>
          </p:cNvPicPr>
          <p:nvPr/>
        </p:nvPicPr>
        <p:blipFill rotWithShape="1">
          <a:blip r:embed="rId8">
            <a:extLst>
              <a:ext uri="{28A0092B-C50C-407E-A947-70E740481C1C}">
                <a14:useLocalDpi xmlns:a14="http://schemas.microsoft.com/office/drawing/2010/main" val="0"/>
              </a:ext>
            </a:extLst>
          </a:blip>
          <a:srcRect r="45871"/>
          <a:stretch/>
        </p:blipFill>
        <p:spPr bwMode="auto">
          <a:xfrm>
            <a:off x="4566948" y="2630450"/>
            <a:ext cx="532405" cy="40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a:extLst>
              <a:ext uri="{FF2B5EF4-FFF2-40B4-BE49-F238E27FC236}">
                <a16:creationId xmlns="" xmlns:a16="http://schemas.microsoft.com/office/drawing/2014/main" id="{354F65FE-1426-4772-8A5A-EF359A3F9B56}"/>
              </a:ext>
            </a:extLst>
          </p:cNvPr>
          <p:cNvPicPr>
            <a:picLocks noChangeAspect="1" noChangeArrowheads="1"/>
          </p:cNvPicPr>
          <p:nvPr/>
        </p:nvPicPr>
        <p:blipFill>
          <a:blip r:embed="rId9" cstate="print"/>
          <a:srcRect/>
          <a:stretch>
            <a:fillRect/>
          </a:stretch>
        </p:blipFill>
        <p:spPr bwMode="auto">
          <a:xfrm>
            <a:off x="8221490" y="2584004"/>
            <a:ext cx="671453" cy="495196"/>
          </a:xfrm>
          <a:prstGeom prst="roundRect">
            <a:avLst>
              <a:gd name="adj" fmla="val 16667"/>
            </a:avLst>
          </a:prstGeom>
          <a:ln>
            <a:noFill/>
          </a:ln>
          <a:effectLst/>
        </p:spPr>
      </p:pic>
      <p:sp>
        <p:nvSpPr>
          <p:cNvPr id="63" name="Rectangle 52">
            <a:extLst>
              <a:ext uri="{FF2B5EF4-FFF2-40B4-BE49-F238E27FC236}">
                <a16:creationId xmlns="" xmlns:a16="http://schemas.microsoft.com/office/drawing/2014/main" id="{DAC10BA6-8A04-4DFB-9C72-1A3283CE95B3}"/>
              </a:ext>
            </a:extLst>
          </p:cNvPr>
          <p:cNvSpPr>
            <a:spLocks noChangeArrowheads="1"/>
          </p:cNvSpPr>
          <p:nvPr/>
        </p:nvSpPr>
        <p:spPr bwMode="auto">
          <a:xfrm>
            <a:off x="8954016" y="2936835"/>
            <a:ext cx="2170190" cy="846386"/>
          </a:xfrm>
          <a:prstGeom prst="rect">
            <a:avLst/>
          </a:prstGeom>
          <a:noFill/>
          <a:ln w="9525">
            <a:noFill/>
            <a:miter lim="800000"/>
            <a:headEnd/>
            <a:tailEnd/>
          </a:ln>
        </p:spPr>
        <p:txBody>
          <a:bodyPr wrap="square" lIns="0" tIns="0" rIns="0" bIns="0">
            <a:spAutoFit/>
          </a:bodyPr>
          <a:lstStyle/>
          <a:p>
            <a:r>
              <a:rPr lang="en-US" sz="1100" dirty="0">
                <a:latin typeface="+mj-lt"/>
              </a:rPr>
              <a:t>Workshop with your clients in order to understand their main needs and challenges related to your services/products through an interactive tool.</a:t>
            </a:r>
            <a:endParaRPr lang="es-MX" sz="1100" dirty="0">
              <a:latin typeface="+mj-lt"/>
            </a:endParaRPr>
          </a:p>
        </p:txBody>
      </p:sp>
      <p:sp>
        <p:nvSpPr>
          <p:cNvPr id="64" name="Rectangle 63">
            <a:extLst>
              <a:ext uri="{FF2B5EF4-FFF2-40B4-BE49-F238E27FC236}">
                <a16:creationId xmlns="" xmlns:a16="http://schemas.microsoft.com/office/drawing/2014/main" id="{7E860251-77A6-4357-BB59-10466C37079F}"/>
              </a:ext>
            </a:extLst>
          </p:cNvPr>
          <p:cNvSpPr/>
          <p:nvPr/>
        </p:nvSpPr>
        <p:spPr>
          <a:xfrm>
            <a:off x="8991648" y="2573779"/>
            <a:ext cx="2094926" cy="276999"/>
          </a:xfrm>
          <a:prstGeom prst="rect">
            <a:avLst/>
          </a:prstGeom>
        </p:spPr>
        <p:txBody>
          <a:bodyPr wrap="square">
            <a:spAutoFit/>
          </a:bodyPr>
          <a:lstStyle/>
          <a:p>
            <a:r>
              <a:rPr lang="en-US" sz="1200" b="1">
                <a:ln w="12700">
                  <a:noFill/>
                </a:ln>
                <a:latin typeface="+mj-lt"/>
                <a:cs typeface="Arial" charset="0"/>
              </a:rPr>
              <a:t>Client </a:t>
            </a:r>
            <a:r>
              <a:rPr lang="en-US" sz="1200" b="1" smtClean="0">
                <a:ln w="12700">
                  <a:noFill/>
                </a:ln>
                <a:latin typeface="+mj-lt"/>
                <a:cs typeface="Arial" charset="0"/>
              </a:rPr>
              <a:t>Council Workshop</a:t>
            </a:r>
            <a:endParaRPr lang="en-US" sz="1200" b="1" dirty="0">
              <a:ln w="12700">
                <a:noFill/>
              </a:ln>
              <a:latin typeface="+mj-lt"/>
              <a:cs typeface="Arial" charset="0"/>
            </a:endParaRPr>
          </a:p>
        </p:txBody>
      </p:sp>
      <p:sp>
        <p:nvSpPr>
          <p:cNvPr id="80" name="Rectangle 79">
            <a:extLst>
              <a:ext uri="{FF2B5EF4-FFF2-40B4-BE49-F238E27FC236}">
                <a16:creationId xmlns="" xmlns:a16="http://schemas.microsoft.com/office/drawing/2014/main" id="{868AA536-A8DC-451E-9594-0A2BAAA0AABF}"/>
              </a:ext>
            </a:extLst>
          </p:cNvPr>
          <p:cNvSpPr/>
          <p:nvPr/>
        </p:nvSpPr>
        <p:spPr>
          <a:xfrm>
            <a:off x="1369014" y="5113904"/>
            <a:ext cx="1192824" cy="461665"/>
          </a:xfrm>
          <a:prstGeom prst="rect">
            <a:avLst/>
          </a:prstGeom>
          <a:noFill/>
        </p:spPr>
        <p:txBody>
          <a:bodyPr wrap="square">
            <a:spAutoFit/>
          </a:bodyPr>
          <a:lstStyle/>
          <a:p>
            <a:pPr defTabSz="1219170">
              <a:defRPr/>
            </a:pPr>
            <a:r>
              <a:rPr lang="en-US" sz="1200" b="1" kern="0" dirty="0">
                <a:ln w="12700">
                  <a:noFill/>
                </a:ln>
                <a:latin typeface="+mj-lt"/>
                <a:cs typeface="Arial" charset="0"/>
              </a:rPr>
              <a:t>CXO Sales Effectiveness</a:t>
            </a:r>
          </a:p>
        </p:txBody>
      </p:sp>
      <p:sp>
        <p:nvSpPr>
          <p:cNvPr id="81" name="Rectangle 52">
            <a:extLst>
              <a:ext uri="{FF2B5EF4-FFF2-40B4-BE49-F238E27FC236}">
                <a16:creationId xmlns="" xmlns:a16="http://schemas.microsoft.com/office/drawing/2014/main" id="{EB4894DF-1B9E-481D-BD13-F36E80F3113F}"/>
              </a:ext>
            </a:extLst>
          </p:cNvPr>
          <p:cNvSpPr>
            <a:spLocks noChangeArrowheads="1"/>
          </p:cNvSpPr>
          <p:nvPr/>
        </p:nvSpPr>
        <p:spPr bwMode="auto">
          <a:xfrm>
            <a:off x="548618" y="5780705"/>
            <a:ext cx="2118894" cy="677108"/>
          </a:xfrm>
          <a:prstGeom prst="rect">
            <a:avLst/>
          </a:prstGeom>
          <a:noFill/>
          <a:ln w="9525">
            <a:noFill/>
            <a:miter lim="800000"/>
            <a:headEnd/>
            <a:tailEnd/>
          </a:ln>
        </p:spPr>
        <p:txBody>
          <a:bodyPr wrap="square" lIns="0" tIns="0" rIns="0" bIns="0">
            <a:spAutoFit/>
          </a:bodyPr>
          <a:lstStyle/>
          <a:p>
            <a:pPr defTabSz="1219170">
              <a:defRPr/>
            </a:pPr>
            <a:r>
              <a:rPr lang="en-US" sz="1100" kern="0" dirty="0">
                <a:latin typeface="+mj-lt"/>
              </a:rPr>
              <a:t>Comprehensive workshop helps your sales team improve business-outcome, audience-driven sales performance.</a:t>
            </a:r>
          </a:p>
        </p:txBody>
      </p:sp>
      <p:pic>
        <p:nvPicPr>
          <p:cNvPr id="82" name="Picture 81">
            <a:extLst>
              <a:ext uri="{FF2B5EF4-FFF2-40B4-BE49-F238E27FC236}">
                <a16:creationId xmlns="" xmlns:a16="http://schemas.microsoft.com/office/drawing/2014/main" id="{CE9E97A3-BDCD-4CD4-A517-A13366BBB5C6}"/>
              </a:ext>
            </a:extLst>
          </p:cNvPr>
          <p:cNvPicPr>
            <a:picLocks noChangeAspect="1"/>
          </p:cNvPicPr>
          <p:nvPr/>
        </p:nvPicPr>
        <p:blipFill>
          <a:blip r:embed="rId10"/>
          <a:stretch>
            <a:fillRect/>
          </a:stretch>
        </p:blipFill>
        <p:spPr>
          <a:xfrm>
            <a:off x="544849" y="5149510"/>
            <a:ext cx="742604" cy="418874"/>
          </a:xfrm>
          <a:prstGeom prst="rect">
            <a:avLst/>
          </a:prstGeom>
        </p:spPr>
      </p:pic>
      <p:sp>
        <p:nvSpPr>
          <p:cNvPr id="84" name="Rectangle 83">
            <a:extLst>
              <a:ext uri="{FF2B5EF4-FFF2-40B4-BE49-F238E27FC236}">
                <a16:creationId xmlns="" xmlns:a16="http://schemas.microsoft.com/office/drawing/2014/main" id="{7EDF0FD4-782A-4DEC-9D08-14E21DED813D}"/>
              </a:ext>
            </a:extLst>
          </p:cNvPr>
          <p:cNvSpPr/>
          <p:nvPr/>
        </p:nvSpPr>
        <p:spPr>
          <a:xfrm>
            <a:off x="4260130" y="5125957"/>
            <a:ext cx="2118096" cy="276999"/>
          </a:xfrm>
          <a:prstGeom prst="rect">
            <a:avLst/>
          </a:prstGeom>
          <a:noFill/>
        </p:spPr>
        <p:txBody>
          <a:bodyPr wrap="square">
            <a:spAutoFit/>
          </a:bodyPr>
          <a:lstStyle/>
          <a:p>
            <a:pPr defTabSz="1219170">
              <a:defRPr/>
            </a:pPr>
            <a:r>
              <a:rPr lang="en-US" sz="1200" b="1" kern="0" dirty="0" smtClean="0">
                <a:ln w="12700">
                  <a:noFill/>
                </a:ln>
                <a:latin typeface="+mj-lt"/>
                <a:cs typeface="Arial" charset="0"/>
              </a:rPr>
              <a:t>Win/Loss Analysis</a:t>
            </a:r>
            <a:endParaRPr lang="en-US" sz="1200" b="1" kern="0" dirty="0">
              <a:ln w="12700">
                <a:noFill/>
              </a:ln>
              <a:latin typeface="+mj-lt"/>
              <a:cs typeface="Arial" charset="0"/>
            </a:endParaRPr>
          </a:p>
        </p:txBody>
      </p:sp>
      <p:pic>
        <p:nvPicPr>
          <p:cNvPr id="86" name="Picture 85">
            <a:extLst>
              <a:ext uri="{FF2B5EF4-FFF2-40B4-BE49-F238E27FC236}">
                <a16:creationId xmlns="" xmlns:a16="http://schemas.microsoft.com/office/drawing/2014/main" id="{051C6478-07AF-45D1-858C-2C5636281B36}"/>
              </a:ext>
            </a:extLst>
          </p:cNvPr>
          <p:cNvPicPr>
            <a:picLocks noChangeAspect="1"/>
          </p:cNvPicPr>
          <p:nvPr/>
        </p:nvPicPr>
        <p:blipFill>
          <a:blip r:embed="rId10"/>
          <a:stretch>
            <a:fillRect/>
          </a:stretch>
        </p:blipFill>
        <p:spPr>
          <a:xfrm>
            <a:off x="3463089" y="5049441"/>
            <a:ext cx="726227" cy="418874"/>
          </a:xfrm>
          <a:prstGeom prst="rect">
            <a:avLst/>
          </a:prstGeom>
        </p:spPr>
      </p:pic>
      <p:grpSp>
        <p:nvGrpSpPr>
          <p:cNvPr id="3" name="Group 2">
            <a:extLst>
              <a:ext uri="{FF2B5EF4-FFF2-40B4-BE49-F238E27FC236}">
                <a16:creationId xmlns="" xmlns:a16="http://schemas.microsoft.com/office/drawing/2014/main" id="{3CE388FE-8A3D-42C5-9571-FDF729A494DF}"/>
              </a:ext>
            </a:extLst>
          </p:cNvPr>
          <p:cNvGrpSpPr/>
          <p:nvPr/>
        </p:nvGrpSpPr>
        <p:grpSpPr>
          <a:xfrm>
            <a:off x="1019284" y="4450160"/>
            <a:ext cx="4746099" cy="329140"/>
            <a:chOff x="7932708" y="1844824"/>
            <a:chExt cx="4259292" cy="332322"/>
          </a:xfrm>
        </p:grpSpPr>
        <p:sp>
          <p:nvSpPr>
            <p:cNvPr id="77" name="Rounded Rectangle 54">
              <a:extLst>
                <a:ext uri="{FF2B5EF4-FFF2-40B4-BE49-F238E27FC236}">
                  <a16:creationId xmlns="" xmlns:a16="http://schemas.microsoft.com/office/drawing/2014/main" id="{7357D505-4111-441A-9E2A-5B93DEA9ACBA}"/>
                </a:ext>
              </a:extLst>
            </p:cNvPr>
            <p:cNvSpPr/>
            <p:nvPr/>
          </p:nvSpPr>
          <p:spPr>
            <a:xfrm>
              <a:off x="7932708" y="1844824"/>
              <a:ext cx="4259292" cy="326318"/>
            </a:xfrm>
            <a:prstGeom prst="roundRect">
              <a:avLst/>
            </a:prstGeom>
            <a:solidFill>
              <a:srgbClr val="ABBB4D"/>
            </a:solidFill>
            <a:ln>
              <a:noFill/>
            </a:ln>
            <a:effectLst/>
          </p:spPr>
          <p:style>
            <a:lnRef idx="1">
              <a:schemeClr val="accent1"/>
            </a:lnRef>
            <a:fillRef idx="3">
              <a:schemeClr val="accent1"/>
            </a:fillRef>
            <a:effectRef idx="2">
              <a:schemeClr val="accent1"/>
            </a:effectRef>
            <a:fontRef idx="minor">
              <a:schemeClr val="lt1"/>
            </a:fontRef>
          </p:style>
          <p:txBody>
            <a:bodyPr lIns="48000" rIns="48000" rtlCol="0" anchor="ctr"/>
            <a:lstStyle/>
            <a:p>
              <a:pPr algn="ctr"/>
              <a:r>
                <a:rPr lang="en-US" sz="1600" b="1" dirty="0">
                  <a:solidFill>
                    <a:schemeClr val="bg1"/>
                  </a:solidFill>
                  <a:latin typeface="+mj-lt"/>
                </a:rPr>
                <a:t>Sales Advisory</a:t>
              </a:r>
            </a:p>
          </p:txBody>
        </p:sp>
        <p:pic>
          <p:nvPicPr>
            <p:cNvPr id="87" name="Picture 86">
              <a:extLst>
                <a:ext uri="{FF2B5EF4-FFF2-40B4-BE49-F238E27FC236}">
                  <a16:creationId xmlns="" xmlns:a16="http://schemas.microsoft.com/office/drawing/2014/main" id="{56DCB371-EC2F-49D3-8D24-97B2763B209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05790" y="1851165"/>
              <a:ext cx="355029" cy="325981"/>
            </a:xfrm>
            <a:prstGeom prst="rect">
              <a:avLst/>
            </a:prstGeom>
          </p:spPr>
        </p:pic>
      </p:grpSp>
      <p:sp>
        <p:nvSpPr>
          <p:cNvPr id="90" name="Rounded Rectangle 54">
            <a:extLst>
              <a:ext uri="{FF2B5EF4-FFF2-40B4-BE49-F238E27FC236}">
                <a16:creationId xmlns="" xmlns:a16="http://schemas.microsoft.com/office/drawing/2014/main" id="{4B4554BD-C6A4-4FD2-B04B-FA2B45B013CB}"/>
              </a:ext>
            </a:extLst>
          </p:cNvPr>
          <p:cNvSpPr/>
          <p:nvPr/>
        </p:nvSpPr>
        <p:spPr>
          <a:xfrm>
            <a:off x="7048342" y="4492364"/>
            <a:ext cx="4769714" cy="324942"/>
          </a:xfrm>
          <a:prstGeom prst="roundRect">
            <a:avLst/>
          </a:prstGeom>
          <a:solidFill>
            <a:srgbClr val="ABBB4D"/>
          </a:solidFill>
          <a:ln>
            <a:noFill/>
          </a:ln>
          <a:effectLst/>
        </p:spPr>
        <p:style>
          <a:lnRef idx="1">
            <a:schemeClr val="accent1"/>
          </a:lnRef>
          <a:fillRef idx="3">
            <a:schemeClr val="accent1"/>
          </a:fillRef>
          <a:effectRef idx="2">
            <a:schemeClr val="accent1"/>
          </a:effectRef>
          <a:fontRef idx="minor">
            <a:schemeClr val="lt1"/>
          </a:fontRef>
        </p:style>
        <p:txBody>
          <a:bodyPr lIns="48000" rIns="48000" rtlCol="0" anchor="ctr"/>
          <a:lstStyle/>
          <a:p>
            <a:pPr algn="ctr"/>
            <a:r>
              <a:rPr lang="en-US" sz="1600" b="1" dirty="0">
                <a:solidFill>
                  <a:schemeClr val="bg1"/>
                </a:solidFill>
                <a:latin typeface="+mj-lt"/>
              </a:rPr>
              <a:t>Account Prospecting</a:t>
            </a:r>
          </a:p>
        </p:txBody>
      </p:sp>
      <p:sp>
        <p:nvSpPr>
          <p:cNvPr id="95" name="Rectangle 94">
            <a:extLst>
              <a:ext uri="{FF2B5EF4-FFF2-40B4-BE49-F238E27FC236}">
                <a16:creationId xmlns="" xmlns:a16="http://schemas.microsoft.com/office/drawing/2014/main" id="{41EF6223-3C0A-4F54-B1B8-B52D482E2F65}"/>
              </a:ext>
            </a:extLst>
          </p:cNvPr>
          <p:cNvSpPr>
            <a:spLocks noChangeArrowheads="1"/>
          </p:cNvSpPr>
          <p:nvPr/>
        </p:nvSpPr>
        <p:spPr bwMode="auto">
          <a:xfrm>
            <a:off x="7866124" y="5578303"/>
            <a:ext cx="3430679" cy="1015663"/>
          </a:xfrm>
          <a:prstGeom prst="rect">
            <a:avLst/>
          </a:prstGeom>
          <a:noFill/>
          <a:ln w="9525">
            <a:noFill/>
            <a:miter lim="800000"/>
            <a:headEnd/>
            <a:tailEnd/>
          </a:ln>
        </p:spPr>
        <p:txBody>
          <a:bodyPr wrap="square" lIns="0" tIns="0" rIns="0" bIns="0">
            <a:spAutoFit/>
          </a:bodyPr>
          <a:lstStyle/>
          <a:p>
            <a:r>
              <a:rPr lang="en-US" sz="1100" dirty="0">
                <a:latin typeface="+mj-lt"/>
              </a:rPr>
              <a:t>Discover clusters of companies that represent the best opportunity for an ITC Vendor. Contact info of selected profiles in the companies belonging to these clusters is obtained by IDC’s Call Center (service provided by a business partner).</a:t>
            </a:r>
          </a:p>
        </p:txBody>
      </p:sp>
      <p:sp>
        <p:nvSpPr>
          <p:cNvPr id="96" name="Rectangle 95">
            <a:extLst>
              <a:ext uri="{FF2B5EF4-FFF2-40B4-BE49-F238E27FC236}">
                <a16:creationId xmlns="" xmlns:a16="http://schemas.microsoft.com/office/drawing/2014/main" id="{81529724-519E-4F36-B80F-5B05F4DE62A5}"/>
              </a:ext>
            </a:extLst>
          </p:cNvPr>
          <p:cNvSpPr/>
          <p:nvPr/>
        </p:nvSpPr>
        <p:spPr>
          <a:xfrm>
            <a:off x="8737600" y="5156400"/>
            <a:ext cx="1898723" cy="276999"/>
          </a:xfrm>
          <a:prstGeom prst="rect">
            <a:avLst/>
          </a:prstGeom>
        </p:spPr>
        <p:txBody>
          <a:bodyPr wrap="square">
            <a:spAutoFit/>
          </a:bodyPr>
          <a:lstStyle/>
          <a:p>
            <a:r>
              <a:rPr lang="en-US" sz="1200" b="1" dirty="0">
                <a:ln w="12700">
                  <a:noFill/>
                </a:ln>
                <a:latin typeface="+mj-lt"/>
                <a:cs typeface="Arial" charset="0"/>
              </a:rPr>
              <a:t>Account Prospecting</a:t>
            </a:r>
            <a:endParaRPr lang="en-US" sz="1200" b="1" dirty="0">
              <a:latin typeface="+mj-lt"/>
            </a:endParaRPr>
          </a:p>
        </p:txBody>
      </p:sp>
      <p:pic>
        <p:nvPicPr>
          <p:cNvPr id="93" name="Picture 92">
            <a:extLst>
              <a:ext uri="{FF2B5EF4-FFF2-40B4-BE49-F238E27FC236}">
                <a16:creationId xmlns="" xmlns:a16="http://schemas.microsoft.com/office/drawing/2014/main" id="{40FC3FAC-8196-40FA-9571-87181C8A1DD2}"/>
              </a:ext>
            </a:extLst>
          </p:cNvPr>
          <p:cNvPicPr>
            <a:picLocks noChangeAspect="1"/>
          </p:cNvPicPr>
          <p:nvPr/>
        </p:nvPicPr>
        <p:blipFill>
          <a:blip r:embed="rId12"/>
          <a:stretch>
            <a:fillRect/>
          </a:stretch>
        </p:blipFill>
        <p:spPr>
          <a:xfrm>
            <a:off x="8058080" y="5104852"/>
            <a:ext cx="544753" cy="400999"/>
          </a:xfrm>
          <a:prstGeom prst="rect">
            <a:avLst/>
          </a:prstGeom>
        </p:spPr>
      </p:pic>
      <p:grpSp>
        <p:nvGrpSpPr>
          <p:cNvPr id="97" name="Group 96">
            <a:extLst>
              <a:ext uri="{FF2B5EF4-FFF2-40B4-BE49-F238E27FC236}">
                <a16:creationId xmlns="" xmlns:a16="http://schemas.microsoft.com/office/drawing/2014/main" id="{7C1FBF7D-F0C2-47E4-9627-36ADC97767C0}"/>
              </a:ext>
            </a:extLst>
          </p:cNvPr>
          <p:cNvGrpSpPr/>
          <p:nvPr/>
        </p:nvGrpSpPr>
        <p:grpSpPr>
          <a:xfrm>
            <a:off x="1965426" y="1849158"/>
            <a:ext cx="8208912" cy="377860"/>
            <a:chOff x="47328" y="1839554"/>
            <a:chExt cx="7597055" cy="331588"/>
          </a:xfrm>
        </p:grpSpPr>
        <p:sp>
          <p:nvSpPr>
            <p:cNvPr id="98" name="Rounded Rectangle 54">
              <a:extLst>
                <a:ext uri="{FF2B5EF4-FFF2-40B4-BE49-F238E27FC236}">
                  <a16:creationId xmlns="" xmlns:a16="http://schemas.microsoft.com/office/drawing/2014/main" id="{D0FDED41-2521-40A0-92DE-007BF6F76257}"/>
                </a:ext>
              </a:extLst>
            </p:cNvPr>
            <p:cNvSpPr/>
            <p:nvPr/>
          </p:nvSpPr>
          <p:spPr>
            <a:xfrm>
              <a:off x="47328" y="1844824"/>
              <a:ext cx="7597055" cy="326318"/>
            </a:xfrm>
            <a:prstGeom prst="roundRect">
              <a:avLst/>
            </a:prstGeom>
            <a:solidFill>
              <a:srgbClr val="ABBB4D"/>
            </a:solidFill>
            <a:ln>
              <a:noFill/>
            </a:ln>
            <a:effectLst/>
          </p:spPr>
          <p:style>
            <a:lnRef idx="1">
              <a:schemeClr val="accent1"/>
            </a:lnRef>
            <a:fillRef idx="3">
              <a:schemeClr val="accent1"/>
            </a:fillRef>
            <a:effectRef idx="2">
              <a:schemeClr val="accent1"/>
            </a:effectRef>
            <a:fontRef idx="minor">
              <a:schemeClr val="lt1"/>
            </a:fontRef>
          </p:style>
          <p:txBody>
            <a:bodyPr lIns="48000" rIns="48000" rtlCol="0" anchor="ctr"/>
            <a:lstStyle/>
            <a:p>
              <a:pPr algn="ctr"/>
              <a:r>
                <a:rPr lang="en-US" sz="1600" b="1" dirty="0">
                  <a:solidFill>
                    <a:schemeClr val="bg1"/>
                  </a:solidFill>
                  <a:latin typeface="+mj-lt"/>
                </a:rPr>
                <a:t>Business Value Tools</a:t>
              </a:r>
            </a:p>
          </p:txBody>
        </p:sp>
        <p:pic>
          <p:nvPicPr>
            <p:cNvPr id="99" name="Picture 98">
              <a:extLst>
                <a:ext uri="{FF2B5EF4-FFF2-40B4-BE49-F238E27FC236}">
                  <a16:creationId xmlns="" xmlns:a16="http://schemas.microsoft.com/office/drawing/2014/main" id="{894564EB-3995-400C-BC78-5B898B6857B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77326" y="1839554"/>
              <a:ext cx="435556" cy="331587"/>
            </a:xfrm>
            <a:prstGeom prst="rect">
              <a:avLst/>
            </a:prstGeom>
          </p:spPr>
        </p:pic>
      </p:grpSp>
      <p:grpSp>
        <p:nvGrpSpPr>
          <p:cNvPr id="6" name="Group 5">
            <a:extLst>
              <a:ext uri="{FF2B5EF4-FFF2-40B4-BE49-F238E27FC236}">
                <a16:creationId xmlns="" xmlns:a16="http://schemas.microsoft.com/office/drawing/2014/main" id="{361A4355-9981-49CF-A470-8D2731002437}"/>
              </a:ext>
            </a:extLst>
          </p:cNvPr>
          <p:cNvGrpSpPr/>
          <p:nvPr/>
        </p:nvGrpSpPr>
        <p:grpSpPr>
          <a:xfrm>
            <a:off x="7896200" y="4502727"/>
            <a:ext cx="432048" cy="366433"/>
            <a:chOff x="6365663" y="4895305"/>
            <a:chExt cx="384500" cy="353041"/>
          </a:xfrm>
        </p:grpSpPr>
        <p:pic>
          <p:nvPicPr>
            <p:cNvPr id="103" name="Picture 102">
              <a:extLst>
                <a:ext uri="{FF2B5EF4-FFF2-40B4-BE49-F238E27FC236}">
                  <a16:creationId xmlns="" xmlns:a16="http://schemas.microsoft.com/office/drawing/2014/main" id="{609C7744-0A18-459D-B0D3-B108BA2A8F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65663" y="4895305"/>
              <a:ext cx="384500" cy="353041"/>
            </a:xfrm>
            <a:prstGeom prst="rect">
              <a:avLst/>
            </a:prstGeom>
          </p:spPr>
        </p:pic>
        <p:pic>
          <p:nvPicPr>
            <p:cNvPr id="104" name="Picture 103">
              <a:extLst>
                <a:ext uri="{FF2B5EF4-FFF2-40B4-BE49-F238E27FC236}">
                  <a16:creationId xmlns="" xmlns:a16="http://schemas.microsoft.com/office/drawing/2014/main" id="{F47E40F5-C495-4E3D-BF0A-DFA1ADA99A05}"/>
                </a:ext>
              </a:extLst>
            </p:cNvPr>
            <p:cNvPicPr>
              <a:picLocks noChangeAspect="1"/>
            </p:cNvPicPr>
            <p:nvPr/>
          </p:nvPicPr>
          <p:blipFill>
            <a:blip r:embed="rId12"/>
            <a:stretch>
              <a:fillRect/>
            </a:stretch>
          </p:blipFill>
          <p:spPr>
            <a:xfrm>
              <a:off x="6456040" y="5013176"/>
              <a:ext cx="150417" cy="110724"/>
            </a:xfrm>
            <a:prstGeom prst="rect">
              <a:avLst/>
            </a:prstGeom>
          </p:spPr>
        </p:pic>
      </p:grpSp>
      <p:sp>
        <p:nvSpPr>
          <p:cNvPr id="7" name="Rectangle 6">
            <a:extLst>
              <a:ext uri="{FF2B5EF4-FFF2-40B4-BE49-F238E27FC236}">
                <a16:creationId xmlns="" xmlns:a16="http://schemas.microsoft.com/office/drawing/2014/main" id="{36EBAA5D-1BC7-429D-B5AE-47B44089BC7E}"/>
              </a:ext>
            </a:extLst>
          </p:cNvPr>
          <p:cNvSpPr/>
          <p:nvPr/>
        </p:nvSpPr>
        <p:spPr>
          <a:xfrm>
            <a:off x="3390023" y="5525305"/>
            <a:ext cx="3039461" cy="1446550"/>
          </a:xfrm>
          <a:prstGeom prst="rect">
            <a:avLst/>
          </a:prstGeom>
        </p:spPr>
        <p:txBody>
          <a:bodyPr wrap="square">
            <a:spAutoFit/>
          </a:bodyPr>
          <a:lstStyle/>
          <a:p>
            <a:pPr>
              <a:spcBef>
                <a:spcPts val="1200"/>
              </a:spcBef>
            </a:pPr>
            <a:r>
              <a:rPr lang="en-US" sz="1100" kern="0" dirty="0"/>
              <a:t>IDC’s interviews to specific companies related to recent projects that your company has won or lost in order to identify the key elements of the purchase decision criteria in selecting a specific product / services.</a:t>
            </a:r>
          </a:p>
          <a:p>
            <a:pPr>
              <a:spcBef>
                <a:spcPts val="1200"/>
              </a:spcBef>
            </a:pPr>
            <a:endParaRPr lang="en-US" sz="1200" dirty="0"/>
          </a:p>
        </p:txBody>
      </p:sp>
    </p:spTree>
    <p:extLst>
      <p:ext uri="{BB962C8B-B14F-4D97-AF65-F5344CB8AC3E}">
        <p14:creationId xmlns:p14="http://schemas.microsoft.com/office/powerpoint/2010/main" val="251920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895" y="4764024"/>
            <a:ext cx="3163824" cy="2093976"/>
          </a:xfrm>
          <a:prstGeom prst="rect">
            <a:avLst/>
          </a:prstGeom>
        </p:spPr>
      </p:pic>
      <p:pic>
        <p:nvPicPr>
          <p:cNvPr id="91" name="Picture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641" y="4764024"/>
            <a:ext cx="3163824" cy="2093976"/>
          </a:xfrm>
          <a:prstGeom prst="rect">
            <a:avLst/>
          </a:prstGeom>
        </p:spPr>
      </p:pic>
      <p:sp>
        <p:nvSpPr>
          <p:cNvPr id="35" name="Rectangle 34"/>
          <p:cNvSpPr/>
          <p:nvPr/>
        </p:nvSpPr>
        <p:spPr>
          <a:xfrm>
            <a:off x="1" y="6051053"/>
            <a:ext cx="2558980" cy="806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9" name="Picture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811" y="4764024"/>
            <a:ext cx="3163824" cy="2093976"/>
          </a:xfrm>
          <a:prstGeom prst="rect">
            <a:avLst/>
          </a:prstGeom>
        </p:spPr>
      </p:pic>
      <p:pic>
        <p:nvPicPr>
          <p:cNvPr id="80" name="Picture 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3598" y="2289679"/>
            <a:ext cx="2503082" cy="2203704"/>
          </a:xfrm>
          <a:prstGeom prst="rect">
            <a:avLst/>
          </a:prstGeom>
        </p:spPr>
      </p:pic>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736" y="2289679"/>
            <a:ext cx="2503082" cy="2203704"/>
          </a:xfrm>
          <a:prstGeom prst="rect">
            <a:avLst/>
          </a:prstGeom>
        </p:spPr>
      </p:pic>
      <p:pic>
        <p:nvPicPr>
          <p:cNvPr id="78" name="Picture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401" y="2289679"/>
            <a:ext cx="2503082" cy="2203704"/>
          </a:xfrm>
          <a:prstGeom prst="rect">
            <a:avLst/>
          </a:prstGeom>
        </p:spPr>
      </p:pic>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900" y="2289679"/>
            <a:ext cx="2503082" cy="2203704"/>
          </a:xfrm>
          <a:prstGeom prst="rect">
            <a:avLst/>
          </a:prstGeom>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7" y="2289679"/>
            <a:ext cx="2503082" cy="2203704"/>
          </a:xfrm>
          <a:prstGeom prst="rect">
            <a:avLst/>
          </a:prstGeom>
        </p:spPr>
      </p:pic>
      <p:sp>
        <p:nvSpPr>
          <p:cNvPr id="22" name="Slide Number Placeholder 2"/>
          <p:cNvSpPr>
            <a:spLocks noGrp="1"/>
          </p:cNvSpPr>
          <p:nvPr>
            <p:ph type="sldNum" sz="quarter" idx="12"/>
          </p:nvPr>
        </p:nvSpPr>
        <p:spPr>
          <a:xfrm>
            <a:off x="8737600" y="7431276"/>
            <a:ext cx="2844800" cy="486833"/>
          </a:xfrm>
        </p:spPr>
        <p:txBody>
          <a:bodyPr/>
          <a:lstStyle/>
          <a:p>
            <a:fld id="{F09C7D40-B59B-4E61-AB5D-7F84D3EEAAF8}" type="slidenum">
              <a:rPr lang="en-US" smtClean="0"/>
              <a:pPr/>
              <a:t>18</a:t>
            </a:fld>
            <a:endParaRPr lang="en-US" dirty="0"/>
          </a:p>
        </p:txBody>
      </p:sp>
      <p:sp>
        <p:nvSpPr>
          <p:cNvPr id="36" name="Rectangle 35"/>
          <p:cNvSpPr/>
          <p:nvPr/>
        </p:nvSpPr>
        <p:spPr>
          <a:xfrm>
            <a:off x="10932608" y="6397328"/>
            <a:ext cx="1259393" cy="460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9" name="Rectangle 28"/>
          <p:cNvSpPr/>
          <p:nvPr/>
        </p:nvSpPr>
        <p:spPr>
          <a:xfrm>
            <a:off x="7932708" y="235535"/>
            <a:ext cx="4088911" cy="1291617"/>
          </a:xfrm>
          <a:prstGeom prst="rect">
            <a:avLst/>
          </a:prstGeom>
          <a:solidFill>
            <a:srgbClr val="ABBB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Developing and delivering programs designed around your specific business goals  using a foundation of research, insights across technologies, geographies and industries that span strategy, sales and marketing, and business measurement and management.</a:t>
            </a:r>
          </a:p>
        </p:txBody>
      </p:sp>
      <p:grpSp>
        <p:nvGrpSpPr>
          <p:cNvPr id="46" name="Group 45"/>
          <p:cNvGrpSpPr/>
          <p:nvPr/>
        </p:nvGrpSpPr>
        <p:grpSpPr>
          <a:xfrm>
            <a:off x="5105264" y="2483605"/>
            <a:ext cx="2080416" cy="1733127"/>
            <a:chOff x="30225" y="3446523"/>
            <a:chExt cx="1560313" cy="1299845"/>
          </a:xfrm>
        </p:grpSpPr>
        <p:sp>
          <p:nvSpPr>
            <p:cNvPr id="48" name="Rectangle 47"/>
            <p:cNvSpPr/>
            <p:nvPr/>
          </p:nvSpPr>
          <p:spPr>
            <a:xfrm>
              <a:off x="523951" y="3513910"/>
              <a:ext cx="1066587" cy="207749"/>
            </a:xfrm>
            <a:prstGeom prst="rect">
              <a:avLst/>
            </a:prstGeom>
            <a:noFill/>
          </p:spPr>
          <p:txBody>
            <a:bodyPr wrap="square">
              <a:spAutoFit/>
            </a:bodyPr>
            <a:lstStyle/>
            <a:p>
              <a:pPr defTabSz="1219170">
                <a:defRPr/>
              </a:pPr>
              <a:r>
                <a:rPr lang="en-US" sz="1200" b="1" kern="0" dirty="0">
                  <a:ln w="12700">
                    <a:noFill/>
                  </a:ln>
                  <a:latin typeface="+mj-lt"/>
                  <a:cs typeface="Arial" charset="0"/>
                </a:rPr>
                <a:t>Speaker On Site</a:t>
              </a:r>
              <a:endParaRPr lang="en-US" sz="1200" b="1" kern="0" dirty="0">
                <a:latin typeface="+mj-lt"/>
              </a:endParaRPr>
            </a:p>
          </p:txBody>
        </p:sp>
        <p:sp>
          <p:nvSpPr>
            <p:cNvPr id="49" name="Rectangle 48"/>
            <p:cNvSpPr/>
            <p:nvPr/>
          </p:nvSpPr>
          <p:spPr>
            <a:xfrm>
              <a:off x="30225" y="3857663"/>
              <a:ext cx="1407048" cy="888705"/>
            </a:xfrm>
            <a:prstGeom prst="rect">
              <a:avLst/>
            </a:prstGeom>
          </p:spPr>
          <p:txBody>
            <a:bodyPr wrap="square" lIns="0" tIns="0" rIns="0" bIns="0">
              <a:spAutoFit/>
            </a:bodyPr>
            <a:lstStyle/>
            <a:p>
              <a:pPr defTabSz="1219170">
                <a:defRPr/>
              </a:pPr>
              <a:r>
                <a:rPr lang="en-US" sz="1100" kern="0" dirty="0">
                  <a:latin typeface="+mj-lt"/>
                </a:rPr>
                <a:t>Experienced, engaging IDC analysts deliver keynote or market overviews, facilitate roundtable discussions, or participate in panel discussions in-person in your event.</a:t>
              </a:r>
            </a:p>
          </p:txBody>
        </p:sp>
        <p:pic>
          <p:nvPicPr>
            <p:cNvPr id="50" name="Picture 49"/>
            <p:cNvPicPr>
              <a:picLocks noChangeAspect="1" noChangeArrowheads="1"/>
            </p:cNvPicPr>
            <p:nvPr/>
          </p:nvPicPr>
          <p:blipFill>
            <a:blip r:embed="rId5" cstate="screen"/>
            <a:stretch>
              <a:fillRect/>
            </a:stretch>
          </p:blipFill>
          <p:spPr bwMode="auto">
            <a:xfrm>
              <a:off x="54005" y="3446523"/>
              <a:ext cx="454733" cy="346880"/>
            </a:xfrm>
            <a:prstGeom prst="rect">
              <a:avLst/>
            </a:prstGeom>
            <a:noFill/>
            <a:ln>
              <a:noFill/>
            </a:ln>
          </p:spPr>
        </p:pic>
      </p:grpSp>
      <p:sp>
        <p:nvSpPr>
          <p:cNvPr id="51" name="Title 2"/>
          <p:cNvSpPr>
            <a:spLocks noGrp="1"/>
          </p:cNvSpPr>
          <p:nvPr>
            <p:ph type="title"/>
          </p:nvPr>
        </p:nvSpPr>
        <p:spPr>
          <a:xfrm>
            <a:off x="1019284" y="30769"/>
            <a:ext cx="10820400" cy="944562"/>
          </a:xfrm>
        </p:spPr>
        <p:txBody>
          <a:bodyPr>
            <a:noAutofit/>
          </a:bodyPr>
          <a:lstStyle/>
          <a:p>
            <a:r>
              <a:rPr lang="en-US" sz="3000" b="1" dirty="0">
                <a:solidFill>
                  <a:srgbClr val="95A43F"/>
                </a:solidFill>
              </a:rPr>
              <a:t>IDC Custom Solutions:</a:t>
            </a:r>
            <a:r>
              <a:rPr lang="en-US" sz="3000" dirty="0">
                <a:solidFill>
                  <a:srgbClr val="95A43F"/>
                </a:solidFill>
              </a:rPr>
              <a:t/>
            </a:r>
            <a:br>
              <a:rPr lang="en-US" sz="3000" dirty="0">
                <a:solidFill>
                  <a:srgbClr val="95A43F"/>
                </a:solidFill>
              </a:rPr>
            </a:br>
            <a:r>
              <a:rPr lang="en-US" sz="3000" dirty="0">
                <a:solidFill>
                  <a:srgbClr val="95A43F"/>
                </a:solidFill>
              </a:rPr>
              <a:t>Integrated Marketing Programs (IMP)</a:t>
            </a:r>
          </a:p>
        </p:txBody>
      </p:sp>
      <p:grpSp>
        <p:nvGrpSpPr>
          <p:cNvPr id="52" name="Group 51"/>
          <p:cNvGrpSpPr/>
          <p:nvPr/>
        </p:nvGrpSpPr>
        <p:grpSpPr>
          <a:xfrm>
            <a:off x="0" y="216764"/>
            <a:ext cx="12192000" cy="1492742"/>
            <a:chOff x="5947" y="460633"/>
            <a:chExt cx="12192000" cy="1492742"/>
          </a:xfrm>
        </p:grpSpPr>
        <p:cxnSp>
          <p:nvCxnSpPr>
            <p:cNvPr id="53" name="Straight Connector 52"/>
            <p:cNvCxnSpPr/>
            <p:nvPr/>
          </p:nvCxnSpPr>
          <p:spPr>
            <a:xfrm flipV="1">
              <a:off x="5947" y="1911172"/>
              <a:ext cx="12192000" cy="42203"/>
            </a:xfrm>
            <a:prstGeom prst="line">
              <a:avLst/>
            </a:prstGeom>
            <a:ln>
              <a:solidFill>
                <a:srgbClr val="95A43F"/>
              </a:solidFill>
            </a:ln>
          </p:spPr>
          <p:style>
            <a:lnRef idx="2">
              <a:schemeClr val="accent1"/>
            </a:lnRef>
            <a:fillRef idx="0">
              <a:schemeClr val="accent1"/>
            </a:fillRef>
            <a:effectRef idx="1">
              <a:schemeClr val="accent1"/>
            </a:effectRef>
            <a:fontRef idx="minor">
              <a:schemeClr val="tx1"/>
            </a:fontRef>
          </p:style>
        </p:cxnSp>
        <p:pic>
          <p:nvPicPr>
            <p:cNvPr id="54" name="Picture 53"/>
            <p:cNvPicPr>
              <a:picLocks noChangeAspect="1"/>
            </p:cNvPicPr>
            <p:nvPr/>
          </p:nvPicPr>
          <p:blipFill>
            <a:blip r:embed="rId6"/>
            <a:stretch>
              <a:fillRect/>
            </a:stretch>
          </p:blipFill>
          <p:spPr>
            <a:xfrm>
              <a:off x="415631" y="460633"/>
              <a:ext cx="609600" cy="628650"/>
            </a:xfrm>
            <a:prstGeom prst="rect">
              <a:avLst/>
            </a:prstGeom>
          </p:spPr>
        </p:pic>
      </p:grpSp>
      <p:pic>
        <p:nvPicPr>
          <p:cNvPr id="56" name="Picture 55"/>
          <p:cNvPicPr>
            <a:picLocks noChangeAspect="1"/>
          </p:cNvPicPr>
          <p:nvPr/>
        </p:nvPicPr>
        <p:blipFill rotWithShape="1">
          <a:blip r:embed="rId7"/>
          <a:srcRect l="27774" t="-9811" b="-1"/>
          <a:stretch/>
        </p:blipFill>
        <p:spPr>
          <a:xfrm>
            <a:off x="1573471" y="939229"/>
            <a:ext cx="2953205" cy="735298"/>
          </a:xfrm>
          <a:prstGeom prst="rect">
            <a:avLst/>
          </a:prstGeom>
        </p:spPr>
      </p:pic>
      <p:grpSp>
        <p:nvGrpSpPr>
          <p:cNvPr id="59" name="Group 58">
            <a:extLst>
              <a:ext uri="{FF2B5EF4-FFF2-40B4-BE49-F238E27FC236}">
                <a16:creationId xmlns="" xmlns:a16="http://schemas.microsoft.com/office/drawing/2014/main" id="{630F6CE1-87BB-4A34-9CC2-76F8721319E9}"/>
              </a:ext>
            </a:extLst>
          </p:cNvPr>
          <p:cNvGrpSpPr/>
          <p:nvPr/>
        </p:nvGrpSpPr>
        <p:grpSpPr>
          <a:xfrm>
            <a:off x="1547629" y="5123155"/>
            <a:ext cx="2535582" cy="1525874"/>
            <a:chOff x="6858708" y="3537587"/>
            <a:chExt cx="1901687" cy="1144406"/>
          </a:xfrm>
        </p:grpSpPr>
        <p:sp>
          <p:nvSpPr>
            <p:cNvPr id="61" name="Rectangle 60">
              <a:extLst>
                <a:ext uri="{FF2B5EF4-FFF2-40B4-BE49-F238E27FC236}">
                  <a16:creationId xmlns="" xmlns:a16="http://schemas.microsoft.com/office/drawing/2014/main" id="{2D24DFEA-E1B0-437E-A965-842E2C1755F0}"/>
                </a:ext>
              </a:extLst>
            </p:cNvPr>
            <p:cNvSpPr/>
            <p:nvPr/>
          </p:nvSpPr>
          <p:spPr>
            <a:xfrm>
              <a:off x="7423833" y="3608325"/>
              <a:ext cx="1212111" cy="207749"/>
            </a:xfrm>
            <a:prstGeom prst="rect">
              <a:avLst/>
            </a:prstGeom>
            <a:noFill/>
          </p:spPr>
          <p:txBody>
            <a:bodyPr wrap="none">
              <a:spAutoFit/>
            </a:bodyPr>
            <a:lstStyle/>
            <a:p>
              <a:r>
                <a:rPr lang="en-US" sz="1200" b="1" dirty="0">
                  <a:ln w="12700">
                    <a:noFill/>
                  </a:ln>
                  <a:latin typeface="+mj-lt"/>
                  <a:cs typeface="Arial" charset="0"/>
                </a:rPr>
                <a:t>IDC Industry Event</a:t>
              </a:r>
              <a:endParaRPr lang="en-US" sz="1200" b="1" dirty="0">
                <a:latin typeface="+mj-lt"/>
              </a:endParaRPr>
            </a:p>
          </p:txBody>
        </p:sp>
        <p:sp>
          <p:nvSpPr>
            <p:cNvPr id="62" name="Rectangle 61">
              <a:extLst>
                <a:ext uri="{FF2B5EF4-FFF2-40B4-BE49-F238E27FC236}">
                  <a16:creationId xmlns="" xmlns:a16="http://schemas.microsoft.com/office/drawing/2014/main" id="{4ACEBC54-ACEB-45E1-A9AA-305AC640BFB9}"/>
                </a:ext>
              </a:extLst>
            </p:cNvPr>
            <p:cNvSpPr/>
            <p:nvPr/>
          </p:nvSpPr>
          <p:spPr>
            <a:xfrm>
              <a:off x="6858708" y="3850996"/>
              <a:ext cx="1901687" cy="830997"/>
            </a:xfrm>
            <a:prstGeom prst="rect">
              <a:avLst/>
            </a:prstGeom>
          </p:spPr>
          <p:txBody>
            <a:bodyPr wrap="square">
              <a:spAutoFit/>
            </a:bodyPr>
            <a:lstStyle/>
            <a:p>
              <a:r>
                <a:rPr lang="en-US" sz="1100" dirty="0">
                  <a:latin typeface="+mj-lt"/>
                </a:rPr>
                <a:t>IDC industry conferences and road-shows attract hundreds of senior ICT decision-makers to network and discuss Key ICT issues, providing you an excellent opportunity to network.</a:t>
              </a:r>
            </a:p>
          </p:txBody>
        </p:sp>
        <p:pic>
          <p:nvPicPr>
            <p:cNvPr id="63" name="Picture 3">
              <a:extLst>
                <a:ext uri="{FF2B5EF4-FFF2-40B4-BE49-F238E27FC236}">
                  <a16:creationId xmlns="" xmlns:a16="http://schemas.microsoft.com/office/drawing/2014/main" id="{F3D60F69-C23A-4B12-9663-BFF96E4C484D}"/>
                </a:ext>
              </a:extLst>
            </p:cNvPr>
            <p:cNvPicPr>
              <a:picLocks noChangeAspect="1" noChangeArrowheads="1"/>
            </p:cNvPicPr>
            <p:nvPr/>
          </p:nvPicPr>
          <p:blipFill>
            <a:blip r:embed="rId8" cstate="print"/>
            <a:srcRect/>
            <a:stretch>
              <a:fillRect/>
            </a:stretch>
          </p:blipFill>
          <p:spPr bwMode="auto">
            <a:xfrm>
              <a:off x="6891328" y="3537587"/>
              <a:ext cx="498005" cy="281291"/>
            </a:xfrm>
            <a:prstGeom prst="rect">
              <a:avLst/>
            </a:prstGeom>
            <a:solidFill>
              <a:srgbClr val="ABBB4D"/>
            </a:solidFill>
            <a:ln w="57150" cap="flat" cmpd="sng" algn="ctr">
              <a:solidFill>
                <a:sysClr val="window" lastClr="FFFFFF"/>
              </a:solidFill>
              <a:prstDash val="solid"/>
              <a:miter lim="800000"/>
            </a:ln>
            <a:effectLst/>
          </p:spPr>
        </p:pic>
      </p:grpSp>
      <p:grpSp>
        <p:nvGrpSpPr>
          <p:cNvPr id="64" name="Group 63">
            <a:extLst>
              <a:ext uri="{FF2B5EF4-FFF2-40B4-BE49-F238E27FC236}">
                <a16:creationId xmlns="" xmlns:a16="http://schemas.microsoft.com/office/drawing/2014/main" id="{CC33E989-CC14-4301-B7E2-0C45A130D636}"/>
              </a:ext>
            </a:extLst>
          </p:cNvPr>
          <p:cNvGrpSpPr/>
          <p:nvPr/>
        </p:nvGrpSpPr>
        <p:grpSpPr>
          <a:xfrm>
            <a:off x="4655840" y="5159947"/>
            <a:ext cx="2352494" cy="1322570"/>
            <a:chOff x="6828353" y="5209674"/>
            <a:chExt cx="1764370" cy="991928"/>
          </a:xfrm>
        </p:grpSpPr>
        <p:sp>
          <p:nvSpPr>
            <p:cNvPr id="66" name="Rectangle 65">
              <a:extLst>
                <a:ext uri="{FF2B5EF4-FFF2-40B4-BE49-F238E27FC236}">
                  <a16:creationId xmlns="" xmlns:a16="http://schemas.microsoft.com/office/drawing/2014/main" id="{9EEB4478-3513-4596-879F-5B9C54D7F15D}"/>
                </a:ext>
              </a:extLst>
            </p:cNvPr>
            <p:cNvSpPr/>
            <p:nvPr/>
          </p:nvSpPr>
          <p:spPr>
            <a:xfrm>
              <a:off x="7379064" y="5275975"/>
              <a:ext cx="1071831" cy="207749"/>
            </a:xfrm>
            <a:prstGeom prst="rect">
              <a:avLst/>
            </a:prstGeom>
            <a:noFill/>
          </p:spPr>
          <p:txBody>
            <a:bodyPr wrap="none">
              <a:spAutoFit/>
            </a:bodyPr>
            <a:lstStyle/>
            <a:p>
              <a:r>
                <a:rPr lang="en-US" sz="1200" b="1" dirty="0">
                  <a:ln w="12700">
                    <a:noFill/>
                  </a:ln>
                  <a:latin typeface="+mj-lt"/>
                  <a:cs typeface="Arial" charset="0"/>
                </a:rPr>
                <a:t>IDC Round Table</a:t>
              </a:r>
              <a:endParaRPr lang="en-US" sz="1200" b="1" dirty="0">
                <a:latin typeface="+mj-lt"/>
              </a:endParaRPr>
            </a:p>
          </p:txBody>
        </p:sp>
        <p:sp>
          <p:nvSpPr>
            <p:cNvPr id="67" name="Rectangle 66">
              <a:extLst>
                <a:ext uri="{FF2B5EF4-FFF2-40B4-BE49-F238E27FC236}">
                  <a16:creationId xmlns="" xmlns:a16="http://schemas.microsoft.com/office/drawing/2014/main" id="{F05F5005-8BC7-4362-8D89-9F27F62CA62C}"/>
                </a:ext>
              </a:extLst>
            </p:cNvPr>
            <p:cNvSpPr/>
            <p:nvPr/>
          </p:nvSpPr>
          <p:spPr>
            <a:xfrm>
              <a:off x="6828353" y="5497562"/>
              <a:ext cx="1764370" cy="704040"/>
            </a:xfrm>
            <a:prstGeom prst="rect">
              <a:avLst/>
            </a:prstGeom>
          </p:spPr>
          <p:txBody>
            <a:bodyPr wrap="square">
              <a:spAutoFit/>
            </a:bodyPr>
            <a:lstStyle/>
            <a:p>
              <a:r>
                <a:rPr lang="en-US" sz="1100" dirty="0">
                  <a:latin typeface="+mj-lt"/>
                </a:rPr>
                <a:t>Small IDC-branded, invitation-only, event for 10-15 top IT decision makers. Agenda around market-level discussions with IDC and your executives. </a:t>
              </a:r>
            </a:p>
          </p:txBody>
        </p:sp>
        <p:pic>
          <p:nvPicPr>
            <p:cNvPr id="68" name="Picture 67">
              <a:extLst>
                <a:ext uri="{FF2B5EF4-FFF2-40B4-BE49-F238E27FC236}">
                  <a16:creationId xmlns="" xmlns:a16="http://schemas.microsoft.com/office/drawing/2014/main" id="{62BC00D8-DC10-4D58-AC40-EFC8AB045D8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3588"/>
            <a:stretch/>
          </p:blipFill>
          <p:spPr>
            <a:xfrm>
              <a:off x="6939220" y="5209674"/>
              <a:ext cx="426889" cy="266350"/>
            </a:xfrm>
            <a:prstGeom prst="rect">
              <a:avLst/>
            </a:prstGeom>
            <a:effectLst/>
          </p:spPr>
        </p:pic>
      </p:grpSp>
      <p:grpSp>
        <p:nvGrpSpPr>
          <p:cNvPr id="69" name="Group 68">
            <a:extLst>
              <a:ext uri="{FF2B5EF4-FFF2-40B4-BE49-F238E27FC236}">
                <a16:creationId xmlns="" xmlns:a16="http://schemas.microsoft.com/office/drawing/2014/main" id="{54A3130E-87CD-42FF-82F2-259177E4C704}"/>
              </a:ext>
            </a:extLst>
          </p:cNvPr>
          <p:cNvGrpSpPr/>
          <p:nvPr/>
        </p:nvGrpSpPr>
        <p:grpSpPr>
          <a:xfrm>
            <a:off x="7609942" y="5147498"/>
            <a:ext cx="2346226" cy="1469802"/>
            <a:chOff x="6887260" y="1666449"/>
            <a:chExt cx="1759670" cy="1102351"/>
          </a:xfrm>
        </p:grpSpPr>
        <p:sp>
          <p:nvSpPr>
            <p:cNvPr id="71" name="Rectangle 70">
              <a:extLst>
                <a:ext uri="{FF2B5EF4-FFF2-40B4-BE49-F238E27FC236}">
                  <a16:creationId xmlns="" xmlns:a16="http://schemas.microsoft.com/office/drawing/2014/main" id="{7A1A294E-F095-4D70-B802-7E80533DD44A}"/>
                </a:ext>
              </a:extLst>
            </p:cNvPr>
            <p:cNvSpPr/>
            <p:nvPr/>
          </p:nvSpPr>
          <p:spPr>
            <a:xfrm>
              <a:off x="7343681" y="1747951"/>
              <a:ext cx="850329" cy="207749"/>
            </a:xfrm>
            <a:prstGeom prst="rect">
              <a:avLst/>
            </a:prstGeom>
            <a:noFill/>
          </p:spPr>
          <p:txBody>
            <a:bodyPr wrap="none">
              <a:spAutoFit/>
            </a:bodyPr>
            <a:lstStyle/>
            <a:p>
              <a:r>
                <a:rPr lang="en-US" sz="1200" b="1" dirty="0">
                  <a:ln w="12700">
                    <a:noFill/>
                  </a:ln>
                  <a:latin typeface="+mj-lt"/>
                  <a:cs typeface="Arial" charset="0"/>
                </a:rPr>
                <a:t>IDC Webinar</a:t>
              </a:r>
              <a:endParaRPr lang="en-US" sz="1200" b="1" dirty="0">
                <a:latin typeface="+mj-lt"/>
              </a:endParaRPr>
            </a:p>
          </p:txBody>
        </p:sp>
        <p:sp>
          <p:nvSpPr>
            <p:cNvPr id="72" name="Rectangle 71">
              <a:extLst>
                <a:ext uri="{FF2B5EF4-FFF2-40B4-BE49-F238E27FC236}">
                  <a16:creationId xmlns="" xmlns:a16="http://schemas.microsoft.com/office/drawing/2014/main" id="{0FF7A834-234C-45BC-B967-D3FDF7FA4088}"/>
                </a:ext>
              </a:extLst>
            </p:cNvPr>
            <p:cNvSpPr/>
            <p:nvPr/>
          </p:nvSpPr>
          <p:spPr>
            <a:xfrm>
              <a:off x="6887260" y="2007053"/>
              <a:ext cx="1759670" cy="761747"/>
            </a:xfrm>
            <a:prstGeom prst="rect">
              <a:avLst/>
            </a:prstGeom>
          </p:spPr>
          <p:txBody>
            <a:bodyPr wrap="square" lIns="0" tIns="0" rIns="0" bIns="0">
              <a:spAutoFit/>
            </a:bodyPr>
            <a:lstStyle/>
            <a:p>
              <a:r>
                <a:rPr lang="en-US" sz="1100" dirty="0">
                  <a:latin typeface="+mj-lt"/>
                </a:rPr>
                <a:t>Online seminar by an IDC expert, via an interactive conferencing platform across multiple geographies. Content is recorded and made available after the web event.</a:t>
              </a:r>
              <a:endParaRPr lang="es-PE" sz="1100" b="1" dirty="0">
                <a:latin typeface="+mj-lt"/>
              </a:endParaRPr>
            </a:p>
          </p:txBody>
        </p:sp>
        <p:pic>
          <p:nvPicPr>
            <p:cNvPr id="73" name="Picture 2">
              <a:extLst>
                <a:ext uri="{FF2B5EF4-FFF2-40B4-BE49-F238E27FC236}">
                  <a16:creationId xmlns="" xmlns:a16="http://schemas.microsoft.com/office/drawing/2014/main" id="{1367580B-EA3F-4A4F-AAEF-702088B98E7B}"/>
                </a:ext>
              </a:extLst>
            </p:cNvPr>
            <p:cNvPicPr>
              <a:picLocks noChangeAspect="1" noChangeArrowheads="1"/>
            </p:cNvPicPr>
            <p:nvPr/>
          </p:nvPicPr>
          <p:blipFill>
            <a:blip r:embed="rId10" cstate="screen"/>
            <a:stretch>
              <a:fillRect/>
            </a:stretch>
          </p:blipFill>
          <p:spPr bwMode="auto">
            <a:xfrm>
              <a:off x="6887260" y="1666449"/>
              <a:ext cx="301507" cy="283989"/>
            </a:xfrm>
            <a:prstGeom prst="rect">
              <a:avLst/>
            </a:prstGeom>
            <a:noFill/>
            <a:ln>
              <a:noFill/>
            </a:ln>
          </p:spPr>
        </p:pic>
      </p:grpSp>
      <p:grpSp>
        <p:nvGrpSpPr>
          <p:cNvPr id="81" name="Group 80">
            <a:extLst>
              <a:ext uri="{FF2B5EF4-FFF2-40B4-BE49-F238E27FC236}">
                <a16:creationId xmlns="" xmlns:a16="http://schemas.microsoft.com/office/drawing/2014/main" id="{E4A3D7A8-492D-4DC2-8BA1-4E1FAC8E019C}"/>
              </a:ext>
            </a:extLst>
          </p:cNvPr>
          <p:cNvGrpSpPr/>
          <p:nvPr/>
        </p:nvGrpSpPr>
        <p:grpSpPr>
          <a:xfrm>
            <a:off x="2048962" y="1845464"/>
            <a:ext cx="8208912" cy="402111"/>
            <a:chOff x="30774" y="4248355"/>
            <a:chExt cx="9313493" cy="352356"/>
          </a:xfrm>
        </p:grpSpPr>
        <p:sp>
          <p:nvSpPr>
            <p:cNvPr id="82" name="Rounded Rectangle 54">
              <a:extLst>
                <a:ext uri="{FF2B5EF4-FFF2-40B4-BE49-F238E27FC236}">
                  <a16:creationId xmlns="" xmlns:a16="http://schemas.microsoft.com/office/drawing/2014/main" id="{3B0B93C8-EA80-4D6A-AAA7-05764C4D8C05}"/>
                </a:ext>
              </a:extLst>
            </p:cNvPr>
            <p:cNvSpPr/>
            <p:nvPr/>
          </p:nvSpPr>
          <p:spPr>
            <a:xfrm>
              <a:off x="30774" y="4248355"/>
              <a:ext cx="9313493" cy="341394"/>
            </a:xfrm>
            <a:prstGeom prst="roundRect">
              <a:avLst/>
            </a:prstGeom>
            <a:solidFill>
              <a:srgbClr val="ABBB4D"/>
            </a:solidFill>
            <a:ln>
              <a:noFill/>
            </a:ln>
            <a:effectLst/>
          </p:spPr>
          <p:style>
            <a:lnRef idx="1">
              <a:schemeClr val="accent1"/>
            </a:lnRef>
            <a:fillRef idx="3">
              <a:schemeClr val="accent1"/>
            </a:fillRef>
            <a:effectRef idx="2">
              <a:schemeClr val="accent1"/>
            </a:effectRef>
            <a:fontRef idx="minor">
              <a:schemeClr val="lt1"/>
            </a:fontRef>
          </p:style>
          <p:txBody>
            <a:bodyPr lIns="48000" rIns="48000" rtlCol="0" anchor="ctr"/>
            <a:lstStyle/>
            <a:p>
              <a:pPr algn="ctr"/>
              <a:r>
                <a:rPr lang="en-US" sz="1600" b="1" dirty="0">
                  <a:solidFill>
                    <a:schemeClr val="bg1"/>
                  </a:solidFill>
                  <a:latin typeface="+mj-lt"/>
                </a:rPr>
                <a:t>Audience Development and Events: Vendor Events Support</a:t>
              </a:r>
            </a:p>
          </p:txBody>
        </p:sp>
        <p:pic>
          <p:nvPicPr>
            <p:cNvPr id="83" name="Picture 82">
              <a:extLst>
                <a:ext uri="{FF2B5EF4-FFF2-40B4-BE49-F238E27FC236}">
                  <a16:creationId xmlns="" xmlns:a16="http://schemas.microsoft.com/office/drawing/2014/main" id="{03F29480-65B4-4E67-A18B-DB8670FA41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5903" y="4250799"/>
              <a:ext cx="490184" cy="349912"/>
            </a:xfrm>
            <a:prstGeom prst="rect">
              <a:avLst/>
            </a:prstGeom>
          </p:spPr>
        </p:pic>
      </p:grpSp>
      <p:grpSp>
        <p:nvGrpSpPr>
          <p:cNvPr id="3" name="Group 2">
            <a:extLst>
              <a:ext uri="{FF2B5EF4-FFF2-40B4-BE49-F238E27FC236}">
                <a16:creationId xmlns="" xmlns:a16="http://schemas.microsoft.com/office/drawing/2014/main" id="{3E08FF57-2A17-480A-91A7-7BCD2C580C53}"/>
              </a:ext>
            </a:extLst>
          </p:cNvPr>
          <p:cNvGrpSpPr/>
          <p:nvPr/>
        </p:nvGrpSpPr>
        <p:grpSpPr>
          <a:xfrm>
            <a:off x="7493115" y="2481310"/>
            <a:ext cx="1966104" cy="1747274"/>
            <a:chOff x="3619573" y="4736124"/>
            <a:chExt cx="1966104" cy="1747274"/>
          </a:xfrm>
        </p:grpSpPr>
        <p:pic>
          <p:nvPicPr>
            <p:cNvPr id="84" name="Picture 2">
              <a:extLst>
                <a:ext uri="{FF2B5EF4-FFF2-40B4-BE49-F238E27FC236}">
                  <a16:creationId xmlns="" xmlns:a16="http://schemas.microsoft.com/office/drawing/2014/main" id="{7B674511-53BB-4A98-A623-D5DDADAB5D8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655964" y="4736124"/>
              <a:ext cx="475949" cy="492147"/>
            </a:xfrm>
            <a:prstGeom prst="rect">
              <a:avLst/>
            </a:prstGeom>
            <a:noFill/>
            <a:ln w="19050">
              <a:solidFill>
                <a:schemeClr val="bg1"/>
              </a:solidFill>
              <a:miter lim="800000"/>
              <a:headEnd/>
              <a:tailEnd/>
            </a:ln>
          </p:spPr>
        </p:pic>
        <p:sp>
          <p:nvSpPr>
            <p:cNvPr id="85" name="Rectangle 84">
              <a:extLst>
                <a:ext uri="{FF2B5EF4-FFF2-40B4-BE49-F238E27FC236}">
                  <a16:creationId xmlns="" xmlns:a16="http://schemas.microsoft.com/office/drawing/2014/main" id="{A5B03A33-3807-443D-B22D-2CA16B2F2BE1}"/>
                </a:ext>
              </a:extLst>
            </p:cNvPr>
            <p:cNvSpPr/>
            <p:nvPr/>
          </p:nvSpPr>
          <p:spPr>
            <a:xfrm>
              <a:off x="4191076" y="4810427"/>
              <a:ext cx="1380506" cy="276999"/>
            </a:xfrm>
            <a:prstGeom prst="rect">
              <a:avLst/>
            </a:prstGeom>
            <a:noFill/>
          </p:spPr>
          <p:txBody>
            <a:bodyPr wrap="none">
              <a:spAutoFit/>
            </a:bodyPr>
            <a:lstStyle/>
            <a:p>
              <a:pPr defTabSz="1219170">
                <a:defRPr/>
              </a:pPr>
              <a:r>
                <a:rPr lang="en-US" sz="1200" b="1" kern="0" dirty="0">
                  <a:ln w="12700">
                    <a:noFill/>
                  </a:ln>
                  <a:latin typeface="+mj-lt"/>
                  <a:cs typeface="Arial" charset="0"/>
                </a:rPr>
                <a:t>Event Guidance</a:t>
              </a:r>
              <a:endParaRPr lang="en-US" sz="1200" b="1" kern="0" dirty="0">
                <a:latin typeface="+mj-lt"/>
              </a:endParaRPr>
            </a:p>
          </p:txBody>
        </p:sp>
        <p:sp>
          <p:nvSpPr>
            <p:cNvPr id="86" name="Rectangle 85">
              <a:extLst>
                <a:ext uri="{FF2B5EF4-FFF2-40B4-BE49-F238E27FC236}">
                  <a16:creationId xmlns="" xmlns:a16="http://schemas.microsoft.com/office/drawing/2014/main" id="{35294D1A-A54D-4505-BEF4-850B3FEAA1E8}"/>
                </a:ext>
              </a:extLst>
            </p:cNvPr>
            <p:cNvSpPr/>
            <p:nvPr/>
          </p:nvSpPr>
          <p:spPr>
            <a:xfrm>
              <a:off x="3619573" y="5298458"/>
              <a:ext cx="1966104" cy="1184940"/>
            </a:xfrm>
            <a:prstGeom prst="rect">
              <a:avLst/>
            </a:prstGeom>
          </p:spPr>
          <p:txBody>
            <a:bodyPr wrap="square" lIns="0" tIns="0" rIns="0" bIns="0">
              <a:spAutoFit/>
            </a:bodyPr>
            <a:lstStyle/>
            <a:p>
              <a:pPr lvl="0" algn="just">
                <a:spcBef>
                  <a:spcPct val="50000"/>
                </a:spcBef>
                <a:defRPr/>
              </a:pPr>
              <a:r>
                <a:rPr lang="en-US" sz="1100" kern="0" dirty="0">
                  <a:latin typeface="+mj-lt"/>
                </a:rPr>
                <a:t>IDC-branded document, written by the IDC analysts who was the key note speaker at the event, summarizing the highlights and discussion points raised by attendees during the event.</a:t>
              </a:r>
            </a:p>
          </p:txBody>
        </p:sp>
      </p:grpSp>
      <p:grpSp>
        <p:nvGrpSpPr>
          <p:cNvPr id="4" name="Group 3">
            <a:extLst>
              <a:ext uri="{FF2B5EF4-FFF2-40B4-BE49-F238E27FC236}">
                <a16:creationId xmlns="" xmlns:a16="http://schemas.microsoft.com/office/drawing/2014/main" id="{C88921EF-4D3D-443A-9BCA-B0E3904AD765}"/>
              </a:ext>
            </a:extLst>
          </p:cNvPr>
          <p:cNvGrpSpPr/>
          <p:nvPr/>
        </p:nvGrpSpPr>
        <p:grpSpPr>
          <a:xfrm>
            <a:off x="2699484" y="2467094"/>
            <a:ext cx="1983285" cy="1777247"/>
            <a:chOff x="7082275" y="4779950"/>
            <a:chExt cx="1983285" cy="1777247"/>
          </a:xfrm>
        </p:grpSpPr>
        <p:grpSp>
          <p:nvGrpSpPr>
            <p:cNvPr id="87" name="Group 86">
              <a:extLst>
                <a:ext uri="{FF2B5EF4-FFF2-40B4-BE49-F238E27FC236}">
                  <a16:creationId xmlns="" xmlns:a16="http://schemas.microsoft.com/office/drawing/2014/main" id="{01D1F74F-3924-4A1E-92BC-5F52412585D1}"/>
                </a:ext>
              </a:extLst>
            </p:cNvPr>
            <p:cNvGrpSpPr/>
            <p:nvPr/>
          </p:nvGrpSpPr>
          <p:grpSpPr>
            <a:xfrm>
              <a:off x="7112458" y="4869161"/>
              <a:ext cx="1953102" cy="1688036"/>
              <a:chOff x="394501" y="5244545"/>
              <a:chExt cx="1464825" cy="1266027"/>
            </a:xfrm>
          </p:grpSpPr>
          <p:sp>
            <p:nvSpPr>
              <p:cNvPr id="88" name="Rectangle 87">
                <a:extLst>
                  <a:ext uri="{FF2B5EF4-FFF2-40B4-BE49-F238E27FC236}">
                    <a16:creationId xmlns="" xmlns:a16="http://schemas.microsoft.com/office/drawing/2014/main" id="{77764C66-579E-4808-A213-FDD5CA217E36}"/>
                  </a:ext>
                </a:extLst>
              </p:cNvPr>
              <p:cNvSpPr/>
              <p:nvPr/>
            </p:nvSpPr>
            <p:spPr>
              <a:xfrm>
                <a:off x="651700" y="5244545"/>
                <a:ext cx="1171613" cy="207749"/>
              </a:xfrm>
              <a:prstGeom prst="rect">
                <a:avLst/>
              </a:prstGeom>
              <a:noFill/>
            </p:spPr>
            <p:txBody>
              <a:bodyPr wrap="square">
                <a:spAutoFit/>
              </a:bodyPr>
              <a:lstStyle/>
              <a:p>
                <a:pPr defTabSz="1219170">
                  <a:defRPr/>
                </a:pPr>
                <a:r>
                  <a:rPr lang="en-US" sz="1200" b="1" kern="0" dirty="0">
                    <a:ln w="12700">
                      <a:noFill/>
                    </a:ln>
                    <a:latin typeface="+mj-lt"/>
                    <a:cs typeface="Arial" charset="0"/>
                  </a:rPr>
                  <a:t>Presentation Plus</a:t>
                </a:r>
                <a:endParaRPr lang="en-US" sz="1200" b="1" kern="0" dirty="0">
                  <a:latin typeface="+mj-lt"/>
                </a:endParaRPr>
              </a:p>
            </p:txBody>
          </p:sp>
          <p:sp>
            <p:nvSpPr>
              <p:cNvPr id="90" name="Rectangle 89">
                <a:extLst>
                  <a:ext uri="{FF2B5EF4-FFF2-40B4-BE49-F238E27FC236}">
                    <a16:creationId xmlns="" xmlns:a16="http://schemas.microsoft.com/office/drawing/2014/main" id="{99D60FC3-4932-4381-B50E-9B1196061968}"/>
                  </a:ext>
                </a:extLst>
              </p:cNvPr>
              <p:cNvSpPr/>
              <p:nvPr/>
            </p:nvSpPr>
            <p:spPr>
              <a:xfrm>
                <a:off x="394501" y="5621867"/>
                <a:ext cx="1464825" cy="888705"/>
              </a:xfrm>
              <a:prstGeom prst="rect">
                <a:avLst/>
              </a:prstGeom>
            </p:spPr>
            <p:txBody>
              <a:bodyPr wrap="square" lIns="0" tIns="0" rIns="0" bIns="0">
                <a:spAutoFit/>
              </a:bodyPr>
              <a:lstStyle/>
              <a:p>
                <a:pPr marL="0" lvl="1" indent="0">
                  <a:spcBef>
                    <a:spcPts val="450"/>
                  </a:spcBef>
                  <a:buNone/>
                </a:pPr>
                <a:r>
                  <a:rPr lang="en-US" sz="1100" dirty="0"/>
                  <a:t>An email blast to a defined target within our database promoting IDC analyst participation in your event. You will also have the right to use IDC’s logo on any event marketing collateral.</a:t>
                </a:r>
              </a:p>
            </p:txBody>
          </p:sp>
        </p:grpSp>
        <p:pic>
          <p:nvPicPr>
            <p:cNvPr id="94" name="Picture 93">
              <a:extLst>
                <a:ext uri="{FF2B5EF4-FFF2-40B4-BE49-F238E27FC236}">
                  <a16:creationId xmlns="" xmlns:a16="http://schemas.microsoft.com/office/drawing/2014/main" id="{4320D401-7549-4C06-94B8-C2795593BE18}"/>
                </a:ext>
              </a:extLst>
            </p:cNvPr>
            <p:cNvPicPr>
              <a:picLocks noChangeAspect="1"/>
            </p:cNvPicPr>
            <p:nvPr/>
          </p:nvPicPr>
          <p:blipFill>
            <a:blip r:embed="rId13" cstate="print"/>
            <a:stretch>
              <a:fillRect/>
            </a:stretch>
          </p:blipFill>
          <p:spPr>
            <a:xfrm>
              <a:off x="7082275" y="4779950"/>
              <a:ext cx="413658" cy="581002"/>
            </a:xfrm>
            <a:prstGeom prst="rect">
              <a:avLst/>
            </a:prstGeom>
          </p:spPr>
        </p:pic>
      </p:grpSp>
      <p:pic>
        <p:nvPicPr>
          <p:cNvPr id="96" name="Picture 2">
            <a:extLst>
              <a:ext uri="{FF2B5EF4-FFF2-40B4-BE49-F238E27FC236}">
                <a16:creationId xmlns="" xmlns:a16="http://schemas.microsoft.com/office/drawing/2014/main" id="{DCD1C4D6-E006-4710-ACFF-6AB8B6933DD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9973329" y="2506209"/>
            <a:ext cx="475949" cy="492147"/>
          </a:xfrm>
          <a:prstGeom prst="rect">
            <a:avLst/>
          </a:prstGeom>
          <a:noFill/>
          <a:ln w="19050">
            <a:solidFill>
              <a:schemeClr val="bg1"/>
            </a:solidFill>
            <a:miter lim="800000"/>
            <a:headEnd/>
            <a:tailEnd/>
          </a:ln>
        </p:spPr>
      </p:pic>
      <p:sp>
        <p:nvSpPr>
          <p:cNvPr id="97" name="Rectangle 96">
            <a:extLst>
              <a:ext uri="{FF2B5EF4-FFF2-40B4-BE49-F238E27FC236}">
                <a16:creationId xmlns="" xmlns:a16="http://schemas.microsoft.com/office/drawing/2014/main" id="{A3421AA0-E68A-4EC5-9939-7A31C2DD5338}"/>
              </a:ext>
            </a:extLst>
          </p:cNvPr>
          <p:cNvSpPr/>
          <p:nvPr/>
        </p:nvSpPr>
        <p:spPr>
          <a:xfrm>
            <a:off x="10459411" y="2590585"/>
            <a:ext cx="1188146" cy="276999"/>
          </a:xfrm>
          <a:prstGeom prst="rect">
            <a:avLst/>
          </a:prstGeom>
          <a:noFill/>
        </p:spPr>
        <p:txBody>
          <a:bodyPr wrap="none">
            <a:spAutoFit/>
          </a:bodyPr>
          <a:lstStyle/>
          <a:p>
            <a:pPr defTabSz="1219170">
              <a:defRPr/>
            </a:pPr>
            <a:r>
              <a:rPr lang="en-US" sz="1200" b="1" kern="0" dirty="0">
                <a:ln w="12700">
                  <a:noFill/>
                </a:ln>
                <a:latin typeface="+mj-lt"/>
                <a:cs typeface="Arial" charset="0"/>
              </a:rPr>
              <a:t>Audio Replay</a:t>
            </a:r>
            <a:endParaRPr lang="en-US" sz="1200" b="1" kern="0" dirty="0">
              <a:latin typeface="+mj-lt"/>
            </a:endParaRPr>
          </a:p>
        </p:txBody>
      </p:sp>
      <p:sp>
        <p:nvSpPr>
          <p:cNvPr id="98" name="Rectangle 97">
            <a:extLst>
              <a:ext uri="{FF2B5EF4-FFF2-40B4-BE49-F238E27FC236}">
                <a16:creationId xmlns="" xmlns:a16="http://schemas.microsoft.com/office/drawing/2014/main" id="{1412C7E0-97C8-4698-9B71-5AE5038A40CD}"/>
              </a:ext>
            </a:extLst>
          </p:cNvPr>
          <p:cNvSpPr/>
          <p:nvPr/>
        </p:nvSpPr>
        <p:spPr>
          <a:xfrm>
            <a:off x="9973329" y="3029515"/>
            <a:ext cx="1984134" cy="1015663"/>
          </a:xfrm>
          <a:prstGeom prst="rect">
            <a:avLst/>
          </a:prstGeom>
        </p:spPr>
        <p:txBody>
          <a:bodyPr wrap="square" lIns="0" tIns="0" rIns="0" bIns="0">
            <a:spAutoFit/>
          </a:bodyPr>
          <a:lstStyle/>
          <a:p>
            <a:pPr lvl="0">
              <a:spcBef>
                <a:spcPct val="50000"/>
              </a:spcBef>
            </a:pPr>
            <a:r>
              <a:rPr lang="en-US" sz="1100" kern="0" dirty="0">
                <a:latin typeface="+mj-lt"/>
              </a:rPr>
              <a:t>IDC produces an articulated presentation slide deck, with the same presentation given during the event, so that you can share with those who missed your event.</a:t>
            </a:r>
          </a:p>
        </p:txBody>
      </p:sp>
      <p:grpSp>
        <p:nvGrpSpPr>
          <p:cNvPr id="99" name="Group 98">
            <a:extLst>
              <a:ext uri="{FF2B5EF4-FFF2-40B4-BE49-F238E27FC236}">
                <a16:creationId xmlns="" xmlns:a16="http://schemas.microsoft.com/office/drawing/2014/main" id="{78618E5D-CD54-4E4C-8691-49D967D8A111}"/>
              </a:ext>
            </a:extLst>
          </p:cNvPr>
          <p:cNvGrpSpPr/>
          <p:nvPr/>
        </p:nvGrpSpPr>
        <p:grpSpPr>
          <a:xfrm>
            <a:off x="2063552" y="4437112"/>
            <a:ext cx="8208912" cy="414620"/>
            <a:chOff x="47327" y="4333467"/>
            <a:chExt cx="9313493" cy="363317"/>
          </a:xfrm>
        </p:grpSpPr>
        <p:sp>
          <p:nvSpPr>
            <p:cNvPr id="100" name="Rounded Rectangle 54">
              <a:extLst>
                <a:ext uri="{FF2B5EF4-FFF2-40B4-BE49-F238E27FC236}">
                  <a16:creationId xmlns="" xmlns:a16="http://schemas.microsoft.com/office/drawing/2014/main" id="{E388ECCA-DC8E-4BE7-9E32-1DF7DA250ED4}"/>
                </a:ext>
              </a:extLst>
            </p:cNvPr>
            <p:cNvSpPr/>
            <p:nvPr/>
          </p:nvSpPr>
          <p:spPr>
            <a:xfrm>
              <a:off x="47327" y="4333467"/>
              <a:ext cx="9313493" cy="341394"/>
            </a:xfrm>
            <a:prstGeom prst="roundRect">
              <a:avLst/>
            </a:prstGeom>
            <a:solidFill>
              <a:srgbClr val="ABBB4D"/>
            </a:solidFill>
            <a:ln>
              <a:noFill/>
            </a:ln>
            <a:effectLst/>
          </p:spPr>
          <p:style>
            <a:lnRef idx="1">
              <a:schemeClr val="accent1"/>
            </a:lnRef>
            <a:fillRef idx="3">
              <a:schemeClr val="accent1"/>
            </a:fillRef>
            <a:effectRef idx="2">
              <a:schemeClr val="accent1"/>
            </a:effectRef>
            <a:fontRef idx="minor">
              <a:schemeClr val="lt1"/>
            </a:fontRef>
          </p:style>
          <p:txBody>
            <a:bodyPr lIns="48000" rIns="48000" rtlCol="0" anchor="ctr"/>
            <a:lstStyle/>
            <a:p>
              <a:pPr algn="ctr"/>
              <a:r>
                <a:rPr lang="en-US" sz="1600" b="1" dirty="0">
                  <a:solidFill>
                    <a:schemeClr val="bg1"/>
                  </a:solidFill>
                  <a:latin typeface="+mj-lt"/>
                </a:rPr>
                <a:t>Audience Development and Events: IDC’s Branded Events</a:t>
              </a:r>
            </a:p>
          </p:txBody>
        </p:sp>
        <p:pic>
          <p:nvPicPr>
            <p:cNvPr id="101" name="Picture 100">
              <a:extLst>
                <a:ext uri="{FF2B5EF4-FFF2-40B4-BE49-F238E27FC236}">
                  <a16:creationId xmlns="" xmlns:a16="http://schemas.microsoft.com/office/drawing/2014/main" id="{6928076D-6D2D-43E5-889E-2B2216FEA40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1719" y="4346872"/>
              <a:ext cx="490184" cy="349912"/>
            </a:xfrm>
            <a:prstGeom prst="rect">
              <a:avLst/>
            </a:prstGeom>
          </p:spPr>
        </p:pic>
      </p:grpSp>
      <p:grpSp>
        <p:nvGrpSpPr>
          <p:cNvPr id="102" name="Group 101">
            <a:extLst>
              <a:ext uri="{FF2B5EF4-FFF2-40B4-BE49-F238E27FC236}">
                <a16:creationId xmlns="" xmlns:a16="http://schemas.microsoft.com/office/drawing/2014/main" id="{62846E93-DBD5-4669-8C16-FAE4B012BC70}"/>
              </a:ext>
            </a:extLst>
          </p:cNvPr>
          <p:cNvGrpSpPr/>
          <p:nvPr/>
        </p:nvGrpSpPr>
        <p:grpSpPr>
          <a:xfrm>
            <a:off x="293100" y="2531396"/>
            <a:ext cx="1989285" cy="1715722"/>
            <a:chOff x="288571" y="5324771"/>
            <a:chExt cx="1226423" cy="1286792"/>
          </a:xfrm>
        </p:grpSpPr>
        <p:sp>
          <p:nvSpPr>
            <p:cNvPr id="103" name="Rectangle 102">
              <a:extLst>
                <a:ext uri="{FF2B5EF4-FFF2-40B4-BE49-F238E27FC236}">
                  <a16:creationId xmlns="" xmlns:a16="http://schemas.microsoft.com/office/drawing/2014/main" id="{5AEA9AA6-455C-4474-8750-167AFF672571}"/>
                </a:ext>
              </a:extLst>
            </p:cNvPr>
            <p:cNvSpPr/>
            <p:nvPr/>
          </p:nvSpPr>
          <p:spPr>
            <a:xfrm>
              <a:off x="618611" y="5342930"/>
              <a:ext cx="896383" cy="346249"/>
            </a:xfrm>
            <a:prstGeom prst="rect">
              <a:avLst/>
            </a:prstGeom>
            <a:noFill/>
          </p:spPr>
          <p:txBody>
            <a:bodyPr wrap="square">
              <a:spAutoFit/>
            </a:bodyPr>
            <a:lstStyle/>
            <a:p>
              <a:pPr defTabSz="1219170">
                <a:defRPr/>
              </a:pPr>
              <a:r>
                <a:rPr lang="en-US" sz="1200" b="1" kern="0" dirty="0">
                  <a:ln w="12700">
                    <a:noFill/>
                  </a:ln>
                  <a:latin typeface="+mj-lt"/>
                  <a:cs typeface="Arial" charset="0"/>
                </a:rPr>
                <a:t>Email Blast </a:t>
              </a:r>
            </a:p>
            <a:p>
              <a:pPr defTabSz="1219170">
                <a:defRPr/>
              </a:pPr>
              <a:r>
                <a:rPr lang="en-US" sz="1200" b="1" kern="0" dirty="0">
                  <a:ln w="12700">
                    <a:noFill/>
                  </a:ln>
                  <a:latin typeface="+mj-lt"/>
                  <a:cs typeface="Arial" charset="0"/>
                </a:rPr>
                <a:t>Campaign</a:t>
              </a:r>
              <a:endParaRPr lang="en-US" sz="1200" b="1" kern="0" dirty="0">
                <a:latin typeface="+mj-lt"/>
              </a:endParaRPr>
            </a:p>
          </p:txBody>
        </p:sp>
        <p:pic>
          <p:nvPicPr>
            <p:cNvPr id="104" name="Picture 103">
              <a:extLst>
                <a:ext uri="{FF2B5EF4-FFF2-40B4-BE49-F238E27FC236}">
                  <a16:creationId xmlns="" xmlns:a16="http://schemas.microsoft.com/office/drawing/2014/main" id="{BCE8474B-B9D0-4356-B2AF-A5070B4058F0}"/>
                </a:ext>
              </a:extLst>
            </p:cNvPr>
            <p:cNvPicPr>
              <a:picLocks noChangeAspect="1"/>
            </p:cNvPicPr>
            <p:nvPr/>
          </p:nvPicPr>
          <p:blipFill>
            <a:blip r:embed="rId14" cstate="print"/>
            <a:stretch>
              <a:fillRect/>
            </a:stretch>
          </p:blipFill>
          <p:spPr>
            <a:xfrm>
              <a:off x="305298" y="5324771"/>
              <a:ext cx="269228" cy="457223"/>
            </a:xfrm>
            <a:prstGeom prst="rect">
              <a:avLst/>
            </a:prstGeom>
            <a:ln>
              <a:solidFill>
                <a:sysClr val="window" lastClr="FFFFFF">
                  <a:lumMod val="65000"/>
                </a:sysClr>
              </a:solidFill>
            </a:ln>
          </p:spPr>
        </p:pic>
        <p:sp>
          <p:nvSpPr>
            <p:cNvPr id="105" name="Rectangle 104">
              <a:extLst>
                <a:ext uri="{FF2B5EF4-FFF2-40B4-BE49-F238E27FC236}">
                  <a16:creationId xmlns="" xmlns:a16="http://schemas.microsoft.com/office/drawing/2014/main" id="{0CACA9C9-D6E9-43B4-849D-701666CE5A19}"/>
                </a:ext>
              </a:extLst>
            </p:cNvPr>
            <p:cNvSpPr/>
            <p:nvPr/>
          </p:nvSpPr>
          <p:spPr>
            <a:xfrm>
              <a:off x="288571" y="5838274"/>
              <a:ext cx="1209549" cy="773289"/>
            </a:xfrm>
            <a:prstGeom prst="rect">
              <a:avLst/>
            </a:prstGeom>
          </p:spPr>
          <p:txBody>
            <a:bodyPr wrap="square" lIns="0" tIns="0" rIns="0" bIns="0">
              <a:spAutoFit/>
            </a:bodyPr>
            <a:lstStyle/>
            <a:p>
              <a:pPr defTabSz="1219170">
                <a:defRPr/>
              </a:pPr>
              <a:r>
                <a:rPr lang="en-US" sz="1100" kern="0" dirty="0">
                  <a:latin typeface="+mj-lt"/>
                </a:rPr>
                <a:t>Customized content developed by IDC and delivered to a target audience eliciting a call to action to generate leads for a campaign or an event</a:t>
              </a:r>
              <a:r>
                <a:rPr lang="en-US" sz="1200" kern="0" dirty="0">
                  <a:latin typeface="+mj-lt"/>
                </a:rPr>
                <a:t>.</a:t>
              </a:r>
              <a:endParaRPr lang="es-PE" sz="1200" kern="0" dirty="0">
                <a:latin typeface="+mj-lt"/>
              </a:endParaRPr>
            </a:p>
          </p:txBody>
        </p:sp>
      </p:grpSp>
    </p:spTree>
    <p:extLst>
      <p:ext uri="{BB962C8B-B14F-4D97-AF65-F5344CB8AC3E}">
        <p14:creationId xmlns:p14="http://schemas.microsoft.com/office/powerpoint/2010/main" val="108437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5EA9ECD9-B09A-4F16-B1E2-ABDEEDC1C979}"/>
              </a:ext>
            </a:extLst>
          </p:cNvPr>
          <p:cNvSpPr>
            <a:spLocks noGrp="1"/>
          </p:cNvSpPr>
          <p:nvPr>
            <p:ph type="body" idx="13"/>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IDC Visit us at IDC.com and follow us on Twitter: @IDC</a:t>
            </a:r>
          </a:p>
        </p:txBody>
      </p:sp>
      <p:sp>
        <p:nvSpPr>
          <p:cNvPr id="4" name="Slide Number Placeholder 3"/>
          <p:cNvSpPr>
            <a:spLocks noGrp="1"/>
          </p:cNvSpPr>
          <p:nvPr>
            <p:ph type="sldNum" sz="quarter" idx="12"/>
          </p:nvPr>
        </p:nvSpPr>
        <p:spPr/>
        <p:txBody>
          <a:bodyPr/>
          <a:lstStyle/>
          <a:p>
            <a:fld id="{5E12A70B-EB2A-4960-9C8B-9F90B27B2D87}" type="slidenum">
              <a:rPr lang="en-US" b="1" smtClean="0">
                <a:latin typeface="Arial Narrow" panose="020B0606020202030204" pitchFamily="34" charset="0"/>
              </a:rPr>
              <a:pPr/>
              <a:t>19</a:t>
            </a:fld>
            <a:endParaRPr lang="en-US" b="1" dirty="0">
              <a:latin typeface="Arial Narrow" panose="020B0606020202030204" pitchFamily="34" charset="0"/>
            </a:endParaRPr>
          </a:p>
        </p:txBody>
      </p:sp>
    </p:spTree>
    <p:extLst>
      <p:ext uri="{BB962C8B-B14F-4D97-AF65-F5344CB8AC3E}">
        <p14:creationId xmlns:p14="http://schemas.microsoft.com/office/powerpoint/2010/main" val="33415406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436" y="1239030"/>
            <a:ext cx="10709564" cy="1213219"/>
          </a:xfrm>
        </p:spPr>
        <p:txBody>
          <a:bodyPr>
            <a:noAutofit/>
          </a:bodyPr>
          <a:lstStyle/>
          <a:p>
            <a:pPr marL="0" indent="0" algn="ctr" defTabSz="685800" fontAlgn="auto">
              <a:lnSpc>
                <a:spcPct val="90000"/>
              </a:lnSpc>
              <a:spcBef>
                <a:spcPts val="0"/>
              </a:spcBef>
              <a:spcAft>
                <a:spcPts val="0"/>
              </a:spcAft>
              <a:buNone/>
            </a:pPr>
            <a:r>
              <a:rPr lang="en-US" sz="1800" dirty="0">
                <a:solidFill>
                  <a:srgbClr val="474747"/>
                </a:solidFill>
                <a:latin typeface="Open Sans (Body)"/>
              </a:rPr>
              <a:t>IDC is the main provider of market intelligence, advisory and event services for the ICT industry. We provide </a:t>
            </a:r>
            <a:r>
              <a:rPr lang="en-US" sz="1800" b="1" dirty="0">
                <a:solidFill>
                  <a:schemeClr val="bg2"/>
                </a:solidFill>
                <a:latin typeface="Open Sans (Body)"/>
              </a:rPr>
              <a:t>accurate insights, unbiased influence and actionable advice </a:t>
            </a:r>
            <a:r>
              <a:rPr lang="en-US" sz="1800" dirty="0">
                <a:solidFill>
                  <a:srgbClr val="474747"/>
                </a:solidFill>
                <a:latin typeface="Open Sans (Body)"/>
              </a:rPr>
              <a:t>for technology buyers, technology suppliers and the investment community.</a:t>
            </a:r>
            <a:endParaRPr lang="es-MX" sz="1800" dirty="0">
              <a:solidFill>
                <a:srgbClr val="474747"/>
              </a:solidFill>
              <a:latin typeface="Open Sans (Body)"/>
            </a:endParaRPr>
          </a:p>
        </p:txBody>
      </p:sp>
      <p:sp>
        <p:nvSpPr>
          <p:cNvPr id="3" name="Title 2"/>
          <p:cNvSpPr>
            <a:spLocks noGrp="1"/>
          </p:cNvSpPr>
          <p:nvPr>
            <p:ph type="title"/>
          </p:nvPr>
        </p:nvSpPr>
        <p:spPr>
          <a:xfrm>
            <a:off x="471055" y="39747"/>
            <a:ext cx="10820400" cy="944562"/>
          </a:xfrm>
        </p:spPr>
        <p:txBody>
          <a:bodyPr>
            <a:normAutofit/>
          </a:bodyPr>
          <a:lstStyle/>
          <a:p>
            <a:r>
              <a:rPr lang="es-MX" sz="3000" dirty="0"/>
              <a:t>IDC </a:t>
            </a:r>
            <a:r>
              <a:rPr lang="es-MX" sz="3000" dirty="0" err="1"/>
              <a:t>Offers</a:t>
            </a:r>
            <a:r>
              <a:rPr lang="es-MX" sz="3000" dirty="0"/>
              <a:t> </a:t>
            </a:r>
            <a:r>
              <a:rPr lang="es-MX" sz="3000" dirty="0" err="1"/>
              <a:t>Unmatched</a:t>
            </a:r>
            <a:r>
              <a:rPr lang="es-MX" sz="3000" dirty="0"/>
              <a:t> Global </a:t>
            </a:r>
            <a:r>
              <a:rPr lang="es-MX" sz="3000" dirty="0" err="1"/>
              <a:t>Presence</a:t>
            </a:r>
            <a:endParaRPr lang="es-MX" sz="3000" dirty="0"/>
          </a:p>
        </p:txBody>
      </p:sp>
      <p:cxnSp>
        <p:nvCxnSpPr>
          <p:cNvPr id="4" name="Straight Connector 3"/>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1412524" y="2628586"/>
            <a:ext cx="9878931" cy="3556796"/>
            <a:chOff x="1412524" y="2656296"/>
            <a:chExt cx="9878931" cy="3556796"/>
          </a:xfrm>
        </p:grpSpPr>
        <p:pic>
          <p:nvPicPr>
            <p:cNvPr id="6" name="Picture 5"/>
            <p:cNvPicPr>
              <a:picLocks noChangeAspect="1"/>
            </p:cNvPicPr>
            <p:nvPr/>
          </p:nvPicPr>
          <p:blipFill>
            <a:blip r:embed="rId2"/>
            <a:stretch>
              <a:fillRect/>
            </a:stretch>
          </p:blipFill>
          <p:spPr>
            <a:xfrm>
              <a:off x="1412524" y="2656296"/>
              <a:ext cx="9878931" cy="3556796"/>
            </a:xfrm>
            <a:prstGeom prst="rect">
              <a:avLst/>
            </a:prstGeom>
          </p:spPr>
        </p:pic>
        <p:sp>
          <p:nvSpPr>
            <p:cNvPr id="8" name="TextBox 7"/>
            <p:cNvSpPr txBox="1"/>
            <p:nvPr/>
          </p:nvSpPr>
          <p:spPr>
            <a:xfrm>
              <a:off x="6062428" y="2841286"/>
              <a:ext cx="2294779" cy="400110"/>
            </a:xfrm>
            <a:prstGeom prst="rect">
              <a:avLst/>
            </a:prstGeom>
            <a:noFill/>
          </p:spPr>
          <p:txBody>
            <a:bodyPr wrap="square" lIns="91440" rtlCol="0">
              <a:spAutoFit/>
            </a:bodyPr>
            <a:lstStyle/>
            <a:p>
              <a:pPr algn="ctr">
                <a:spcAft>
                  <a:spcPts val="0"/>
                </a:spcAft>
                <a:buClr>
                  <a:schemeClr val="tx2"/>
                </a:buClr>
              </a:pPr>
              <a:r>
                <a:rPr lang="es-MX" sz="2000" b="1" dirty="0">
                  <a:solidFill>
                    <a:schemeClr val="bg1"/>
                  </a:solidFill>
                </a:rPr>
                <a:t>Over 13,000</a:t>
              </a:r>
            </a:p>
          </p:txBody>
        </p:sp>
        <p:sp>
          <p:nvSpPr>
            <p:cNvPr id="9" name="TextBox 8"/>
            <p:cNvSpPr txBox="1"/>
            <p:nvPr/>
          </p:nvSpPr>
          <p:spPr>
            <a:xfrm>
              <a:off x="6062428" y="3270374"/>
              <a:ext cx="2234831" cy="461665"/>
            </a:xfrm>
            <a:prstGeom prst="rect">
              <a:avLst/>
            </a:prstGeom>
            <a:noFill/>
          </p:spPr>
          <p:txBody>
            <a:bodyPr wrap="square" lIns="91440" rtlCol="0">
              <a:spAutoFit/>
            </a:bodyPr>
            <a:lstStyle/>
            <a:p>
              <a:pPr algn="ctr">
                <a:spcAft>
                  <a:spcPts val="0"/>
                </a:spcAft>
                <a:buClr>
                  <a:schemeClr val="tx2"/>
                </a:buClr>
              </a:pPr>
              <a:r>
                <a:rPr lang="es-MX" sz="1200" b="1" dirty="0">
                  <a:solidFill>
                    <a:srgbClr val="002060"/>
                  </a:solidFill>
                </a:rPr>
                <a:t>IDC interactions</a:t>
              </a:r>
            </a:p>
            <a:p>
              <a:pPr algn="ctr">
                <a:spcAft>
                  <a:spcPts val="0"/>
                </a:spcAft>
                <a:buClr>
                  <a:schemeClr val="tx2"/>
                </a:buClr>
              </a:pPr>
              <a:r>
                <a:rPr lang="es-MX" sz="1200" b="1" dirty="0">
                  <a:solidFill>
                    <a:srgbClr val="002060"/>
                  </a:solidFill>
                </a:rPr>
                <a:t>with Wall Street anually</a:t>
              </a:r>
            </a:p>
          </p:txBody>
        </p:sp>
        <p:sp>
          <p:nvSpPr>
            <p:cNvPr id="10" name="TextBox 9"/>
            <p:cNvSpPr txBox="1"/>
            <p:nvPr/>
          </p:nvSpPr>
          <p:spPr>
            <a:xfrm>
              <a:off x="6062428" y="3982864"/>
              <a:ext cx="2294779" cy="400110"/>
            </a:xfrm>
            <a:prstGeom prst="rect">
              <a:avLst/>
            </a:prstGeom>
            <a:noFill/>
          </p:spPr>
          <p:txBody>
            <a:bodyPr wrap="square" lIns="91440" rtlCol="0">
              <a:spAutoFit/>
            </a:bodyPr>
            <a:lstStyle/>
            <a:p>
              <a:pPr algn="ctr">
                <a:spcAft>
                  <a:spcPts val="0"/>
                </a:spcAft>
                <a:buClr>
                  <a:schemeClr val="tx2"/>
                </a:buClr>
              </a:pPr>
              <a:r>
                <a:rPr lang="en-US" sz="2000" b="1" dirty="0">
                  <a:solidFill>
                    <a:schemeClr val="bg1"/>
                  </a:solidFill>
                </a:rPr>
                <a:t>10,000+ CIOs</a:t>
              </a:r>
              <a:endParaRPr lang="es-MX" sz="2000" b="1" dirty="0">
                <a:solidFill>
                  <a:schemeClr val="bg1"/>
                </a:solidFill>
              </a:endParaRPr>
            </a:p>
          </p:txBody>
        </p:sp>
        <p:sp>
          <p:nvSpPr>
            <p:cNvPr id="11" name="TextBox 10"/>
            <p:cNvSpPr txBox="1"/>
            <p:nvPr/>
          </p:nvSpPr>
          <p:spPr>
            <a:xfrm>
              <a:off x="6062428" y="5163694"/>
              <a:ext cx="2294779" cy="400110"/>
            </a:xfrm>
            <a:prstGeom prst="rect">
              <a:avLst/>
            </a:prstGeom>
            <a:noFill/>
          </p:spPr>
          <p:txBody>
            <a:bodyPr wrap="square" lIns="91440" rtlCol="0">
              <a:spAutoFit/>
            </a:bodyPr>
            <a:lstStyle/>
            <a:p>
              <a:pPr algn="ctr">
                <a:spcAft>
                  <a:spcPts val="0"/>
                </a:spcAft>
                <a:buClr>
                  <a:schemeClr val="tx2"/>
                </a:buClr>
              </a:pPr>
              <a:r>
                <a:rPr lang="en-US" sz="2000" b="1" dirty="0">
                  <a:solidFill>
                    <a:schemeClr val="bg1"/>
                  </a:solidFill>
                </a:rPr>
                <a:t>3,000,000+</a:t>
              </a:r>
              <a:endParaRPr lang="es-MX" sz="2000" b="1" dirty="0">
                <a:solidFill>
                  <a:schemeClr val="bg1"/>
                </a:solidFill>
              </a:endParaRPr>
            </a:p>
          </p:txBody>
        </p:sp>
        <p:sp>
          <p:nvSpPr>
            <p:cNvPr id="12" name="TextBox 11"/>
            <p:cNvSpPr txBox="1"/>
            <p:nvPr/>
          </p:nvSpPr>
          <p:spPr>
            <a:xfrm>
              <a:off x="8590338" y="3270367"/>
              <a:ext cx="2298241" cy="461665"/>
            </a:xfrm>
            <a:prstGeom prst="rect">
              <a:avLst/>
            </a:prstGeom>
            <a:noFill/>
          </p:spPr>
          <p:txBody>
            <a:bodyPr wrap="square" lIns="91440" rtlCol="0">
              <a:spAutoFit/>
            </a:bodyPr>
            <a:lstStyle/>
            <a:p>
              <a:pPr algn="ctr">
                <a:spcAft>
                  <a:spcPts val="0"/>
                </a:spcAft>
                <a:buClr>
                  <a:schemeClr val="tx2"/>
                </a:buClr>
              </a:pPr>
              <a:r>
                <a:rPr lang="es-MX" sz="1200" b="1" dirty="0">
                  <a:solidFill>
                    <a:srgbClr val="002060"/>
                  </a:solidFill>
                </a:rPr>
                <a:t>client interactions</a:t>
              </a:r>
            </a:p>
            <a:p>
              <a:pPr algn="ctr">
                <a:spcAft>
                  <a:spcPts val="0"/>
                </a:spcAft>
                <a:buClr>
                  <a:schemeClr val="tx2"/>
                </a:buClr>
              </a:pPr>
              <a:r>
                <a:rPr lang="es-MX" sz="1200" b="1" dirty="0">
                  <a:solidFill>
                    <a:srgbClr val="002060"/>
                  </a:solidFill>
                </a:rPr>
                <a:t>anually</a:t>
              </a:r>
            </a:p>
          </p:txBody>
        </p:sp>
        <p:sp>
          <p:nvSpPr>
            <p:cNvPr id="13" name="TextBox 12"/>
            <p:cNvSpPr txBox="1"/>
            <p:nvPr/>
          </p:nvSpPr>
          <p:spPr>
            <a:xfrm>
              <a:off x="6099581" y="4462404"/>
              <a:ext cx="2234831" cy="461665"/>
            </a:xfrm>
            <a:prstGeom prst="rect">
              <a:avLst/>
            </a:prstGeom>
            <a:noFill/>
          </p:spPr>
          <p:txBody>
            <a:bodyPr wrap="square" lIns="91440" rtlCol="0">
              <a:spAutoFit/>
            </a:bodyPr>
            <a:lstStyle/>
            <a:p>
              <a:pPr algn="ctr">
                <a:spcAft>
                  <a:spcPts val="0"/>
                </a:spcAft>
                <a:buClr>
                  <a:schemeClr val="tx2"/>
                </a:buClr>
              </a:pPr>
              <a:r>
                <a:rPr lang="es-MX" sz="1200" b="1" dirty="0" err="1">
                  <a:solidFill>
                    <a:srgbClr val="002060"/>
                  </a:solidFill>
                </a:rPr>
                <a:t>Influenced</a:t>
              </a:r>
              <a:r>
                <a:rPr lang="es-MX" sz="1200" b="1" dirty="0">
                  <a:solidFill>
                    <a:srgbClr val="002060"/>
                  </a:solidFill>
                </a:rPr>
                <a:t> at IDC </a:t>
              </a:r>
              <a:r>
                <a:rPr lang="es-MX" sz="1200" b="1" dirty="0" err="1">
                  <a:solidFill>
                    <a:srgbClr val="002060"/>
                  </a:solidFill>
                </a:rPr>
                <a:t>events</a:t>
              </a:r>
              <a:endParaRPr lang="es-MX" sz="1200" b="1" dirty="0">
                <a:solidFill>
                  <a:srgbClr val="002060"/>
                </a:solidFill>
              </a:endParaRPr>
            </a:p>
            <a:p>
              <a:pPr algn="ctr">
                <a:spcAft>
                  <a:spcPts val="0"/>
                </a:spcAft>
                <a:buClr>
                  <a:schemeClr val="tx2"/>
                </a:buClr>
              </a:pPr>
              <a:r>
                <a:rPr lang="es-MX" sz="1200" b="1" dirty="0">
                  <a:solidFill>
                    <a:srgbClr val="002060"/>
                  </a:solidFill>
                </a:rPr>
                <a:t>around the globe</a:t>
              </a:r>
            </a:p>
          </p:txBody>
        </p:sp>
        <p:sp>
          <p:nvSpPr>
            <p:cNvPr id="15" name="TextBox 14"/>
            <p:cNvSpPr txBox="1"/>
            <p:nvPr/>
          </p:nvSpPr>
          <p:spPr>
            <a:xfrm>
              <a:off x="6293403" y="5612254"/>
              <a:ext cx="1847188" cy="461665"/>
            </a:xfrm>
            <a:prstGeom prst="rect">
              <a:avLst/>
            </a:prstGeom>
            <a:noFill/>
          </p:spPr>
          <p:txBody>
            <a:bodyPr wrap="square" lIns="91440" rtlCol="0">
              <a:spAutoFit/>
            </a:bodyPr>
            <a:lstStyle/>
            <a:p>
              <a:pPr algn="ctr">
                <a:spcAft>
                  <a:spcPts val="0"/>
                </a:spcAft>
                <a:buClr>
                  <a:schemeClr val="tx2"/>
                </a:buClr>
              </a:pPr>
              <a:r>
                <a:rPr lang="es-MX" sz="1200" b="1" dirty="0" err="1">
                  <a:solidFill>
                    <a:srgbClr val="002060"/>
                  </a:solidFill>
                </a:rPr>
                <a:t>End</a:t>
              </a:r>
              <a:r>
                <a:rPr lang="es-MX" sz="1200" b="1" dirty="0">
                  <a:solidFill>
                    <a:srgbClr val="002060"/>
                  </a:solidFill>
                </a:rPr>
                <a:t> </a:t>
              </a:r>
              <a:r>
                <a:rPr lang="es-MX" sz="1200" b="1" dirty="0" err="1">
                  <a:solidFill>
                    <a:srgbClr val="002060"/>
                  </a:solidFill>
                </a:rPr>
                <a:t>user</a:t>
              </a:r>
              <a:r>
                <a:rPr lang="es-MX" sz="1200" b="1" dirty="0">
                  <a:solidFill>
                    <a:srgbClr val="002060"/>
                  </a:solidFill>
                </a:rPr>
                <a:t> </a:t>
              </a:r>
              <a:r>
                <a:rPr lang="es-MX" sz="1200" b="1" dirty="0" err="1">
                  <a:solidFill>
                    <a:srgbClr val="002060"/>
                  </a:solidFill>
                </a:rPr>
                <a:t>impression</a:t>
              </a:r>
              <a:r>
                <a:rPr lang="es-MX" sz="1200" b="1" dirty="0">
                  <a:solidFill>
                    <a:srgbClr val="002060"/>
                  </a:solidFill>
                </a:rPr>
                <a:t> per year (US)</a:t>
              </a:r>
            </a:p>
          </p:txBody>
        </p:sp>
        <p:sp>
          <p:nvSpPr>
            <p:cNvPr id="16" name="TextBox 15"/>
            <p:cNvSpPr txBox="1"/>
            <p:nvPr/>
          </p:nvSpPr>
          <p:spPr>
            <a:xfrm>
              <a:off x="8590338" y="2817476"/>
              <a:ext cx="2298242" cy="400110"/>
            </a:xfrm>
            <a:prstGeom prst="rect">
              <a:avLst/>
            </a:prstGeom>
            <a:noFill/>
          </p:spPr>
          <p:txBody>
            <a:bodyPr wrap="square" lIns="91440" rtlCol="0">
              <a:spAutoFit/>
            </a:bodyPr>
            <a:lstStyle/>
            <a:p>
              <a:pPr algn="ctr">
                <a:spcAft>
                  <a:spcPts val="0"/>
                </a:spcAft>
                <a:buClr>
                  <a:schemeClr val="tx2"/>
                </a:buClr>
              </a:pPr>
              <a:r>
                <a:rPr lang="en-US" sz="2000" b="1" dirty="0">
                  <a:solidFill>
                    <a:schemeClr val="bg1"/>
                  </a:solidFill>
                </a:rPr>
                <a:t>85,000+</a:t>
              </a:r>
              <a:endParaRPr lang="es-MX" sz="2000" b="1" dirty="0">
                <a:solidFill>
                  <a:schemeClr val="bg1"/>
                </a:solidFill>
              </a:endParaRPr>
            </a:p>
          </p:txBody>
        </p:sp>
        <p:sp>
          <p:nvSpPr>
            <p:cNvPr id="17" name="TextBox 16"/>
            <p:cNvSpPr txBox="1"/>
            <p:nvPr/>
          </p:nvSpPr>
          <p:spPr>
            <a:xfrm>
              <a:off x="8576483" y="4008812"/>
              <a:ext cx="2312096" cy="400110"/>
            </a:xfrm>
            <a:prstGeom prst="rect">
              <a:avLst/>
            </a:prstGeom>
            <a:noFill/>
          </p:spPr>
          <p:txBody>
            <a:bodyPr wrap="square" lIns="91440" rtlCol="0">
              <a:spAutoFit/>
            </a:bodyPr>
            <a:lstStyle/>
            <a:p>
              <a:pPr algn="ctr">
                <a:spcAft>
                  <a:spcPts val="0"/>
                </a:spcAft>
                <a:buClr>
                  <a:schemeClr val="tx2"/>
                </a:buClr>
              </a:pPr>
              <a:r>
                <a:rPr lang="en-US" sz="2000" b="1" dirty="0">
                  <a:solidFill>
                    <a:schemeClr val="bg1"/>
                  </a:solidFill>
                </a:rPr>
                <a:t>300,000+</a:t>
              </a:r>
              <a:endParaRPr lang="es-MX" sz="1100" b="1" dirty="0">
                <a:solidFill>
                  <a:srgbClr val="002060"/>
                </a:solidFill>
              </a:endParaRPr>
            </a:p>
          </p:txBody>
        </p:sp>
        <p:sp>
          <p:nvSpPr>
            <p:cNvPr id="18" name="TextBox 17"/>
            <p:cNvSpPr txBox="1"/>
            <p:nvPr/>
          </p:nvSpPr>
          <p:spPr>
            <a:xfrm>
              <a:off x="8576482" y="5186845"/>
              <a:ext cx="2312097" cy="400110"/>
            </a:xfrm>
            <a:prstGeom prst="rect">
              <a:avLst/>
            </a:prstGeom>
            <a:noFill/>
          </p:spPr>
          <p:txBody>
            <a:bodyPr wrap="square" lIns="91440" rtlCol="0">
              <a:spAutoFit/>
            </a:bodyPr>
            <a:lstStyle/>
            <a:p>
              <a:pPr algn="ctr">
                <a:spcAft>
                  <a:spcPts val="0"/>
                </a:spcAft>
                <a:buClr>
                  <a:schemeClr val="tx2"/>
                </a:buClr>
              </a:pPr>
              <a:r>
                <a:rPr lang="en-US" sz="2000" b="1" dirty="0">
                  <a:solidFill>
                    <a:schemeClr val="bg1"/>
                  </a:solidFill>
                </a:rPr>
                <a:t>49%</a:t>
              </a:r>
              <a:endParaRPr lang="es-MX" sz="2000" b="1" dirty="0">
                <a:solidFill>
                  <a:schemeClr val="bg1"/>
                </a:solidFill>
              </a:endParaRPr>
            </a:p>
          </p:txBody>
        </p:sp>
        <p:sp>
          <p:nvSpPr>
            <p:cNvPr id="19" name="TextBox 18"/>
            <p:cNvSpPr txBox="1"/>
            <p:nvPr/>
          </p:nvSpPr>
          <p:spPr>
            <a:xfrm>
              <a:off x="8576482" y="5623007"/>
              <a:ext cx="2312097" cy="461665"/>
            </a:xfrm>
            <a:prstGeom prst="rect">
              <a:avLst/>
            </a:prstGeom>
            <a:noFill/>
          </p:spPr>
          <p:txBody>
            <a:bodyPr wrap="square" lIns="91440" rtlCol="0">
              <a:spAutoFit/>
            </a:bodyPr>
            <a:lstStyle/>
            <a:p>
              <a:pPr algn="ctr">
                <a:spcAft>
                  <a:spcPts val="0"/>
                </a:spcAft>
                <a:buClr>
                  <a:schemeClr val="tx2"/>
                </a:buClr>
              </a:pPr>
              <a:r>
                <a:rPr lang="es-MX" sz="1200" b="1" dirty="0">
                  <a:solidFill>
                    <a:srgbClr val="002060"/>
                  </a:solidFill>
                </a:rPr>
                <a:t>of IDC analysts are in </a:t>
              </a:r>
              <a:r>
                <a:rPr lang="es-MX" sz="1200" b="1" dirty="0" err="1">
                  <a:solidFill>
                    <a:srgbClr val="002060"/>
                  </a:solidFill>
                </a:rPr>
                <a:t>emerging</a:t>
              </a:r>
              <a:r>
                <a:rPr lang="es-MX" sz="1200" b="1" dirty="0">
                  <a:solidFill>
                    <a:srgbClr val="002060"/>
                  </a:solidFill>
                </a:rPr>
                <a:t> markets </a:t>
              </a:r>
            </a:p>
          </p:txBody>
        </p:sp>
        <p:sp>
          <p:nvSpPr>
            <p:cNvPr id="20" name="TextBox 19"/>
            <p:cNvSpPr txBox="1"/>
            <p:nvPr/>
          </p:nvSpPr>
          <p:spPr>
            <a:xfrm>
              <a:off x="2414136" y="2838168"/>
              <a:ext cx="2649597" cy="954107"/>
            </a:xfrm>
            <a:prstGeom prst="rect">
              <a:avLst/>
            </a:prstGeom>
            <a:noFill/>
          </p:spPr>
          <p:txBody>
            <a:bodyPr wrap="square" lIns="91440" rtlCol="0">
              <a:spAutoFit/>
            </a:bodyPr>
            <a:lstStyle/>
            <a:p>
              <a:pPr algn="ctr">
                <a:spcAft>
                  <a:spcPts val="0"/>
                </a:spcAft>
                <a:buClr>
                  <a:schemeClr val="tx2"/>
                </a:buClr>
              </a:pPr>
              <a:r>
                <a:rPr lang="fi-FI" sz="2000" b="1" dirty="0">
                  <a:solidFill>
                    <a:schemeClr val="bg1"/>
                  </a:solidFill>
                </a:rPr>
                <a:t>1,000+</a:t>
              </a:r>
              <a:r>
                <a:rPr lang="fi-FI" sz="2000" b="1" dirty="0">
                  <a:solidFill>
                    <a:schemeClr val="accent4">
                      <a:lumMod val="75000"/>
                    </a:schemeClr>
                  </a:solidFill>
                </a:rPr>
                <a:t> </a:t>
              </a:r>
              <a:r>
                <a:rPr lang="fi-FI" sz="2000" b="1" dirty="0">
                  <a:solidFill>
                    <a:schemeClr val="bg1"/>
                  </a:solidFill>
                </a:rPr>
                <a:t>analysts</a:t>
              </a:r>
            </a:p>
            <a:p>
              <a:pPr algn="ctr">
                <a:spcAft>
                  <a:spcPts val="0"/>
                </a:spcAft>
                <a:buClr>
                  <a:schemeClr val="tx2"/>
                </a:buClr>
              </a:pPr>
              <a:r>
                <a:rPr lang="fi-FI" dirty="0">
                  <a:solidFill>
                    <a:srgbClr val="002060"/>
                  </a:solidFill>
                </a:rPr>
                <a:t>covering trends in 110 Countries</a:t>
              </a:r>
              <a:endParaRPr lang="es-MX" dirty="0">
                <a:solidFill>
                  <a:srgbClr val="002060"/>
                </a:solidFill>
              </a:endParaRPr>
            </a:p>
          </p:txBody>
        </p:sp>
        <p:sp>
          <p:nvSpPr>
            <p:cNvPr id="21" name="TextBox 20"/>
            <p:cNvSpPr txBox="1"/>
            <p:nvPr/>
          </p:nvSpPr>
          <p:spPr>
            <a:xfrm>
              <a:off x="2267263" y="4018584"/>
              <a:ext cx="2810325" cy="677108"/>
            </a:xfrm>
            <a:prstGeom prst="rect">
              <a:avLst/>
            </a:prstGeom>
            <a:noFill/>
          </p:spPr>
          <p:txBody>
            <a:bodyPr wrap="square" lIns="91440" rtlCol="0">
              <a:spAutoFit/>
            </a:bodyPr>
            <a:lstStyle/>
            <a:p>
              <a:pPr algn="ctr">
                <a:spcAft>
                  <a:spcPts val="0"/>
                </a:spcAft>
                <a:buClr>
                  <a:schemeClr val="tx2"/>
                </a:buClr>
              </a:pPr>
              <a:r>
                <a:rPr lang="es-MX" dirty="0">
                  <a:solidFill>
                    <a:srgbClr val="002060"/>
                  </a:solidFill>
                </a:rPr>
                <a:t>Offices in over</a:t>
              </a:r>
              <a:r>
                <a:rPr lang="es-MX" dirty="0">
                  <a:solidFill>
                    <a:schemeClr val="accent1"/>
                  </a:solidFill>
                </a:rPr>
                <a:t> </a:t>
              </a:r>
            </a:p>
            <a:p>
              <a:pPr algn="ctr">
                <a:spcAft>
                  <a:spcPts val="0"/>
                </a:spcAft>
                <a:buClr>
                  <a:schemeClr val="tx2"/>
                </a:buClr>
              </a:pPr>
              <a:r>
                <a:rPr lang="es-MX" sz="2000" b="1" dirty="0">
                  <a:solidFill>
                    <a:schemeClr val="bg1"/>
                  </a:solidFill>
                </a:rPr>
                <a:t>50 Countries</a:t>
              </a:r>
              <a:endParaRPr lang="fi-FI" sz="1100" b="1" dirty="0">
                <a:solidFill>
                  <a:schemeClr val="bg1"/>
                </a:solidFill>
              </a:endParaRPr>
            </a:p>
          </p:txBody>
        </p:sp>
        <p:sp>
          <p:nvSpPr>
            <p:cNvPr id="22" name="TextBox 21"/>
            <p:cNvSpPr txBox="1"/>
            <p:nvPr/>
          </p:nvSpPr>
          <p:spPr>
            <a:xfrm>
              <a:off x="2185679" y="5058984"/>
              <a:ext cx="2945782" cy="954107"/>
            </a:xfrm>
            <a:prstGeom prst="rect">
              <a:avLst/>
            </a:prstGeom>
            <a:noFill/>
          </p:spPr>
          <p:txBody>
            <a:bodyPr wrap="square" lIns="91440" rtlCol="0">
              <a:spAutoFit/>
            </a:bodyPr>
            <a:lstStyle/>
            <a:p>
              <a:pPr algn="ctr">
                <a:spcAft>
                  <a:spcPts val="0"/>
                </a:spcAft>
                <a:buClr>
                  <a:schemeClr val="tx2"/>
                </a:buClr>
              </a:pPr>
              <a:r>
                <a:rPr lang="es-MX" sz="2000" b="1" dirty="0">
                  <a:solidFill>
                    <a:schemeClr val="bg1"/>
                  </a:solidFill>
                </a:rPr>
                <a:t>5,000+</a:t>
              </a:r>
            </a:p>
            <a:p>
              <a:pPr algn="ctr">
                <a:spcAft>
                  <a:spcPts val="0"/>
                </a:spcAft>
                <a:buClr>
                  <a:schemeClr val="tx2"/>
                </a:buClr>
              </a:pPr>
              <a:r>
                <a:rPr lang="es-MX" dirty="0">
                  <a:solidFill>
                    <a:srgbClr val="002060"/>
                  </a:solidFill>
                </a:rPr>
                <a:t>Research Reports</a:t>
              </a:r>
            </a:p>
            <a:p>
              <a:pPr algn="ctr">
                <a:spcAft>
                  <a:spcPts val="0"/>
                </a:spcAft>
                <a:buClr>
                  <a:schemeClr val="tx2"/>
                </a:buClr>
              </a:pPr>
              <a:r>
                <a:rPr lang="es-MX" dirty="0">
                  <a:solidFill>
                    <a:srgbClr val="002060"/>
                  </a:solidFill>
                </a:rPr>
                <a:t>published annually</a:t>
              </a:r>
              <a:endParaRPr lang="fi-FI" dirty="0">
                <a:solidFill>
                  <a:srgbClr val="002060"/>
                </a:solidFill>
              </a:endParaRPr>
            </a:p>
          </p:txBody>
        </p:sp>
        <p:sp>
          <p:nvSpPr>
            <p:cNvPr id="24" name="TextBox 23"/>
            <p:cNvSpPr txBox="1"/>
            <p:nvPr/>
          </p:nvSpPr>
          <p:spPr>
            <a:xfrm>
              <a:off x="8582874" y="4539341"/>
              <a:ext cx="2311565" cy="276999"/>
            </a:xfrm>
            <a:prstGeom prst="rect">
              <a:avLst/>
            </a:prstGeom>
            <a:noFill/>
          </p:spPr>
          <p:txBody>
            <a:bodyPr wrap="square" lIns="91440" rtlCol="0">
              <a:spAutoFit/>
            </a:bodyPr>
            <a:lstStyle/>
            <a:p>
              <a:pPr algn="ctr">
                <a:spcAft>
                  <a:spcPts val="0"/>
                </a:spcAft>
                <a:buClr>
                  <a:schemeClr val="tx2"/>
                </a:buClr>
              </a:pPr>
              <a:r>
                <a:rPr lang="es-MX" sz="1200" b="1" dirty="0" err="1">
                  <a:solidFill>
                    <a:srgbClr val="002060"/>
                  </a:solidFill>
                </a:rPr>
                <a:t>end</a:t>
              </a:r>
              <a:r>
                <a:rPr lang="es-MX" sz="1200" b="1" dirty="0">
                  <a:solidFill>
                    <a:srgbClr val="002060"/>
                  </a:solidFill>
                </a:rPr>
                <a:t> users surveyed anually</a:t>
              </a:r>
            </a:p>
          </p:txBody>
        </p:sp>
      </p:grpSp>
    </p:spTree>
    <p:extLst>
      <p:ext uri="{BB962C8B-B14F-4D97-AF65-F5344CB8AC3E}">
        <p14:creationId xmlns:p14="http://schemas.microsoft.com/office/powerpoint/2010/main" val="279957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 xmlns:a16="http://schemas.microsoft.com/office/drawing/2014/main" id="{C5530722-97A5-4045-BEB6-458EC489685D}"/>
              </a:ext>
            </a:extLst>
          </p:cNvPr>
          <p:cNvPicPr>
            <a:picLocks noChangeAspect="1"/>
          </p:cNvPicPr>
          <p:nvPr/>
        </p:nvPicPr>
        <p:blipFill>
          <a:blip r:embed="rId2"/>
          <a:stretch>
            <a:fillRect/>
          </a:stretch>
        </p:blipFill>
        <p:spPr>
          <a:xfrm>
            <a:off x="2372157" y="1358198"/>
            <a:ext cx="7419975" cy="4953000"/>
          </a:xfrm>
          <a:prstGeom prst="rect">
            <a:avLst/>
          </a:prstGeom>
        </p:spPr>
      </p:pic>
      <p:sp>
        <p:nvSpPr>
          <p:cNvPr id="3" name="Title 2"/>
          <p:cNvSpPr>
            <a:spLocks noGrp="1"/>
          </p:cNvSpPr>
          <p:nvPr>
            <p:ph type="title"/>
          </p:nvPr>
        </p:nvSpPr>
        <p:spPr>
          <a:xfrm>
            <a:off x="381000" y="38821"/>
            <a:ext cx="11430000" cy="944562"/>
          </a:xfrm>
        </p:spPr>
        <p:txBody>
          <a:bodyPr>
            <a:noAutofit/>
          </a:bodyPr>
          <a:lstStyle/>
          <a:p>
            <a:r>
              <a:rPr lang="en-US" sz="3000" dirty="0"/>
              <a:t>Comprehensive Knowledge of the Latin American ICT Market</a:t>
            </a:r>
          </a:p>
        </p:txBody>
      </p:sp>
      <p:cxnSp>
        <p:nvCxnSpPr>
          <p:cNvPr id="4" name="Straight Connector 3"/>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2951018" y="1449639"/>
            <a:ext cx="6430607" cy="4999998"/>
            <a:chOff x="3545412" y="2227475"/>
            <a:chExt cx="4545375" cy="3823746"/>
          </a:xfrm>
        </p:grpSpPr>
        <p:sp>
          <p:nvSpPr>
            <p:cNvPr id="59" name="TextBox 58"/>
            <p:cNvSpPr txBox="1"/>
            <p:nvPr/>
          </p:nvSpPr>
          <p:spPr>
            <a:xfrm>
              <a:off x="5292590" y="2227475"/>
              <a:ext cx="662150" cy="353058"/>
            </a:xfrm>
            <a:prstGeom prst="rect">
              <a:avLst/>
            </a:prstGeom>
            <a:noFill/>
          </p:spPr>
          <p:txBody>
            <a:bodyPr wrap="square" lIns="91440" rtlCol="0">
              <a:spAutoFit/>
            </a:bodyPr>
            <a:lstStyle/>
            <a:p>
              <a:pPr algn="ctr">
                <a:spcAft>
                  <a:spcPts val="600"/>
                </a:spcAft>
                <a:buClr>
                  <a:schemeClr val="tx2"/>
                </a:buClr>
              </a:pPr>
              <a:r>
                <a:rPr lang="es-MX" sz="2400" b="1" dirty="0">
                  <a:solidFill>
                    <a:schemeClr val="bg1"/>
                  </a:solidFill>
                </a:rPr>
                <a:t>81</a:t>
              </a:r>
            </a:p>
          </p:txBody>
        </p:sp>
        <p:sp>
          <p:nvSpPr>
            <p:cNvPr id="60" name="TextBox 59"/>
            <p:cNvSpPr txBox="1"/>
            <p:nvPr/>
          </p:nvSpPr>
          <p:spPr>
            <a:xfrm>
              <a:off x="3614055" y="2892788"/>
              <a:ext cx="756745" cy="430887"/>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18</a:t>
              </a:r>
            </a:p>
          </p:txBody>
        </p:sp>
        <p:sp>
          <p:nvSpPr>
            <p:cNvPr id="61" name="TextBox 60"/>
            <p:cNvSpPr txBox="1"/>
            <p:nvPr/>
          </p:nvSpPr>
          <p:spPr>
            <a:xfrm>
              <a:off x="3775544" y="4194008"/>
              <a:ext cx="624637" cy="329521"/>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492K</a:t>
              </a:r>
            </a:p>
          </p:txBody>
        </p:sp>
        <p:sp>
          <p:nvSpPr>
            <p:cNvPr id="62" name="TextBox 61"/>
            <p:cNvSpPr txBox="1"/>
            <p:nvPr/>
          </p:nvSpPr>
          <p:spPr>
            <a:xfrm>
              <a:off x="7011346" y="5228813"/>
              <a:ext cx="1078776" cy="430887"/>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2675</a:t>
              </a:r>
            </a:p>
          </p:txBody>
        </p:sp>
        <p:sp>
          <p:nvSpPr>
            <p:cNvPr id="63" name="TextBox 62"/>
            <p:cNvSpPr txBox="1"/>
            <p:nvPr/>
          </p:nvSpPr>
          <p:spPr>
            <a:xfrm>
              <a:off x="7012011" y="3934229"/>
              <a:ext cx="1078776" cy="329521"/>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8k+</a:t>
              </a:r>
            </a:p>
          </p:txBody>
        </p:sp>
        <p:sp>
          <p:nvSpPr>
            <p:cNvPr id="64" name="TextBox 63"/>
            <p:cNvSpPr txBox="1"/>
            <p:nvPr/>
          </p:nvSpPr>
          <p:spPr>
            <a:xfrm>
              <a:off x="6809311" y="2704871"/>
              <a:ext cx="1078776" cy="430887"/>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1,455</a:t>
              </a:r>
            </a:p>
          </p:txBody>
        </p:sp>
        <p:sp>
          <p:nvSpPr>
            <p:cNvPr id="65" name="TextBox 64"/>
            <p:cNvSpPr txBox="1"/>
            <p:nvPr/>
          </p:nvSpPr>
          <p:spPr>
            <a:xfrm>
              <a:off x="3657249" y="5433769"/>
              <a:ext cx="1078776" cy="430887"/>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392K</a:t>
              </a:r>
            </a:p>
          </p:txBody>
        </p:sp>
        <p:sp>
          <p:nvSpPr>
            <p:cNvPr id="66" name="TextBox 65"/>
            <p:cNvSpPr txBox="1"/>
            <p:nvPr/>
          </p:nvSpPr>
          <p:spPr>
            <a:xfrm>
              <a:off x="3614056" y="3216259"/>
              <a:ext cx="756745" cy="353058"/>
            </a:xfrm>
            <a:prstGeom prst="rect">
              <a:avLst/>
            </a:prstGeom>
            <a:noFill/>
          </p:spPr>
          <p:txBody>
            <a:bodyPr wrap="square" lIns="91440" rtlCol="0">
              <a:spAutoFit/>
            </a:bodyPr>
            <a:lstStyle/>
            <a:p>
              <a:pPr algn="ctr">
                <a:spcAft>
                  <a:spcPts val="600"/>
                </a:spcAft>
                <a:buClr>
                  <a:schemeClr val="tx2"/>
                </a:buClr>
              </a:pPr>
              <a:r>
                <a:rPr lang="en-US" sz="1200" b="1" dirty="0">
                  <a:solidFill>
                    <a:srgbClr val="474747"/>
                  </a:solidFill>
                </a:rPr>
                <a:t>Countries Covered</a:t>
              </a:r>
            </a:p>
          </p:txBody>
        </p:sp>
        <p:sp>
          <p:nvSpPr>
            <p:cNvPr id="67" name="TextBox 66"/>
            <p:cNvSpPr txBox="1"/>
            <p:nvPr/>
          </p:nvSpPr>
          <p:spPr>
            <a:xfrm>
              <a:off x="3545412" y="4518561"/>
              <a:ext cx="964266" cy="353058"/>
            </a:xfrm>
            <a:prstGeom prst="rect">
              <a:avLst/>
            </a:prstGeom>
            <a:noFill/>
          </p:spPr>
          <p:txBody>
            <a:bodyPr wrap="square" lIns="91440" rtlCol="0">
              <a:spAutoFit/>
            </a:bodyPr>
            <a:lstStyle/>
            <a:p>
              <a:pPr algn="ctr">
                <a:spcAft>
                  <a:spcPts val="600"/>
                </a:spcAft>
                <a:buClr>
                  <a:schemeClr val="tx2"/>
                </a:buClr>
              </a:pPr>
              <a:r>
                <a:rPr lang="en-US" sz="1200" b="1" dirty="0">
                  <a:solidFill>
                    <a:srgbClr val="474747"/>
                  </a:solidFill>
                </a:rPr>
                <a:t>Import records captured</a:t>
              </a:r>
            </a:p>
          </p:txBody>
        </p:sp>
        <p:sp>
          <p:nvSpPr>
            <p:cNvPr id="68" name="TextBox 67"/>
            <p:cNvSpPr txBox="1"/>
            <p:nvPr/>
          </p:nvSpPr>
          <p:spPr>
            <a:xfrm>
              <a:off x="3746165" y="5698163"/>
              <a:ext cx="842187" cy="353058"/>
            </a:xfrm>
            <a:prstGeom prst="rect">
              <a:avLst/>
            </a:prstGeom>
            <a:noFill/>
          </p:spPr>
          <p:txBody>
            <a:bodyPr wrap="square" lIns="91440" rtlCol="0">
              <a:spAutoFit/>
            </a:bodyPr>
            <a:lstStyle/>
            <a:p>
              <a:pPr algn="ctr">
                <a:spcAft>
                  <a:spcPts val="600"/>
                </a:spcAft>
                <a:buClr>
                  <a:schemeClr val="tx2"/>
                </a:buClr>
              </a:pPr>
              <a:r>
                <a:rPr lang="en-US" sz="1200" b="1" dirty="0">
                  <a:solidFill>
                    <a:srgbClr val="474747"/>
                  </a:solidFill>
                </a:rPr>
                <a:t>Price points captured</a:t>
              </a:r>
            </a:p>
          </p:txBody>
        </p:sp>
        <p:sp>
          <p:nvSpPr>
            <p:cNvPr id="69" name="TextBox 68"/>
            <p:cNvSpPr txBox="1"/>
            <p:nvPr/>
          </p:nvSpPr>
          <p:spPr>
            <a:xfrm>
              <a:off x="6904287" y="5528177"/>
              <a:ext cx="1186500" cy="353058"/>
            </a:xfrm>
            <a:prstGeom prst="rect">
              <a:avLst/>
            </a:prstGeom>
            <a:noFill/>
          </p:spPr>
          <p:txBody>
            <a:bodyPr wrap="square" lIns="91440" rtlCol="0">
              <a:spAutoFit/>
            </a:bodyPr>
            <a:lstStyle/>
            <a:p>
              <a:pPr algn="ctr">
                <a:spcAft>
                  <a:spcPts val="600"/>
                </a:spcAft>
                <a:buClr>
                  <a:schemeClr val="tx2"/>
                </a:buClr>
              </a:pPr>
              <a:r>
                <a:rPr lang="en-US" sz="1200" b="1" dirty="0">
                  <a:solidFill>
                    <a:srgbClr val="474747"/>
                  </a:solidFill>
                </a:rPr>
                <a:t>Vendor and Channel interview conducted</a:t>
              </a:r>
            </a:p>
          </p:txBody>
        </p:sp>
        <p:sp>
          <p:nvSpPr>
            <p:cNvPr id="70" name="TextBox 69"/>
            <p:cNvSpPr txBox="1"/>
            <p:nvPr/>
          </p:nvSpPr>
          <p:spPr>
            <a:xfrm>
              <a:off x="7203050" y="4237018"/>
              <a:ext cx="661020" cy="353058"/>
            </a:xfrm>
            <a:prstGeom prst="rect">
              <a:avLst/>
            </a:prstGeom>
            <a:noFill/>
          </p:spPr>
          <p:txBody>
            <a:bodyPr wrap="square" lIns="91440" rtlCol="0">
              <a:spAutoFit/>
            </a:bodyPr>
            <a:lstStyle/>
            <a:p>
              <a:pPr algn="ctr">
                <a:spcAft>
                  <a:spcPts val="600"/>
                </a:spcAft>
                <a:buClr>
                  <a:schemeClr val="tx2"/>
                </a:buClr>
              </a:pPr>
              <a:r>
                <a:rPr lang="en-US" sz="1200" b="1" dirty="0">
                  <a:solidFill>
                    <a:srgbClr val="474747"/>
                  </a:solidFill>
                </a:rPr>
                <a:t>End-users surveyed</a:t>
              </a:r>
            </a:p>
          </p:txBody>
        </p:sp>
        <p:sp>
          <p:nvSpPr>
            <p:cNvPr id="71" name="TextBox 70"/>
            <p:cNvSpPr txBox="1"/>
            <p:nvPr/>
          </p:nvSpPr>
          <p:spPr>
            <a:xfrm>
              <a:off x="6904287" y="3043455"/>
              <a:ext cx="1146611" cy="353058"/>
            </a:xfrm>
            <a:prstGeom prst="rect">
              <a:avLst/>
            </a:prstGeom>
            <a:noFill/>
          </p:spPr>
          <p:txBody>
            <a:bodyPr wrap="square" lIns="91440" rtlCol="0">
              <a:spAutoFit/>
            </a:bodyPr>
            <a:lstStyle/>
            <a:p>
              <a:pPr>
                <a:spcAft>
                  <a:spcPts val="600"/>
                </a:spcAft>
                <a:buClr>
                  <a:schemeClr val="tx2"/>
                </a:buClr>
              </a:pPr>
              <a:r>
                <a:rPr lang="en-US" sz="1200" b="1" dirty="0">
                  <a:solidFill>
                    <a:srgbClr val="474747"/>
                  </a:solidFill>
                </a:rPr>
                <a:t>Official vendor </a:t>
              </a:r>
              <a:r>
                <a:rPr lang="en-US" sz="1200" b="1" dirty="0" err="1">
                  <a:solidFill>
                    <a:srgbClr val="474747"/>
                  </a:solidFill>
                </a:rPr>
                <a:t>guidances</a:t>
              </a:r>
              <a:r>
                <a:rPr lang="en-US" sz="1200" b="1" dirty="0">
                  <a:solidFill>
                    <a:srgbClr val="474747"/>
                  </a:solidFill>
                </a:rPr>
                <a:t> received</a:t>
              </a:r>
            </a:p>
          </p:txBody>
        </p:sp>
        <p:sp>
          <p:nvSpPr>
            <p:cNvPr id="72" name="TextBox 71"/>
            <p:cNvSpPr txBox="1"/>
            <p:nvPr/>
          </p:nvSpPr>
          <p:spPr>
            <a:xfrm>
              <a:off x="5878284" y="2250187"/>
              <a:ext cx="1434187" cy="353058"/>
            </a:xfrm>
            <a:prstGeom prst="rect">
              <a:avLst/>
            </a:prstGeom>
            <a:noFill/>
          </p:spPr>
          <p:txBody>
            <a:bodyPr wrap="square" lIns="91440" rtlCol="0">
              <a:spAutoFit/>
            </a:bodyPr>
            <a:lstStyle>
              <a:defPPr>
                <a:defRPr lang="en-US"/>
              </a:defPPr>
              <a:lvl1pPr>
                <a:spcAft>
                  <a:spcPts val="600"/>
                </a:spcAft>
                <a:buClr>
                  <a:schemeClr val="tx2"/>
                </a:buClr>
                <a:defRPr sz="1200" b="1">
                  <a:solidFill>
                    <a:srgbClr val="474747"/>
                  </a:solidFill>
                </a:defRPr>
              </a:lvl1pPr>
            </a:lstStyle>
            <a:p>
              <a:r>
                <a:rPr lang="en-US" dirty="0"/>
                <a:t>Latin America based Research analysts</a:t>
              </a:r>
            </a:p>
          </p:txBody>
        </p:sp>
      </p:grpSp>
      <p:sp>
        <p:nvSpPr>
          <p:cNvPr id="73" name="TextBox 72"/>
          <p:cNvSpPr txBox="1"/>
          <p:nvPr/>
        </p:nvSpPr>
        <p:spPr>
          <a:xfrm>
            <a:off x="8110786" y="6518076"/>
            <a:ext cx="2825160" cy="249173"/>
          </a:xfrm>
          <a:prstGeom prst="rect">
            <a:avLst/>
          </a:prstGeom>
          <a:noFill/>
        </p:spPr>
        <p:txBody>
          <a:bodyPr wrap="square" lIns="91440" rtlCol="0">
            <a:spAutoFit/>
          </a:bodyPr>
          <a:lstStyle/>
          <a:p>
            <a:pPr marL="274313" indent="-274313">
              <a:spcAft>
                <a:spcPts val="600"/>
              </a:spcAft>
              <a:buClr>
                <a:schemeClr val="tx2"/>
              </a:buClr>
            </a:pPr>
            <a:r>
              <a:rPr lang="en-US" sz="1000" dirty="0">
                <a:latin typeface="Arial Narrow" pitchFamily="34" charset="0"/>
              </a:rPr>
              <a:t>IDC Latin America Market Methodology Highlights 2016</a:t>
            </a:r>
            <a:endParaRPr lang="en-US" sz="1800" dirty="0"/>
          </a:p>
        </p:txBody>
      </p:sp>
    </p:spTree>
    <p:extLst>
      <p:ext uri="{BB962C8B-B14F-4D97-AF65-F5344CB8AC3E}">
        <p14:creationId xmlns:p14="http://schemas.microsoft.com/office/powerpoint/2010/main" val="117241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821"/>
            <a:ext cx="11430000" cy="944562"/>
          </a:xfrm>
        </p:spPr>
        <p:txBody>
          <a:bodyPr>
            <a:noAutofit/>
          </a:bodyPr>
          <a:lstStyle/>
          <a:p>
            <a:r>
              <a:rPr lang="en-US" altLang="en-US" sz="3000" dirty="0"/>
              <a:t>The Voice of the ICT Industry</a:t>
            </a:r>
            <a:endParaRPr lang="es-MX" sz="3000" dirty="0"/>
          </a:p>
        </p:txBody>
      </p:sp>
      <p:cxnSp>
        <p:nvCxnSpPr>
          <p:cNvPr id="4" name="Straight Connector 3"/>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8110786" y="6518076"/>
            <a:ext cx="2825160" cy="249173"/>
          </a:xfrm>
          <a:prstGeom prst="rect">
            <a:avLst/>
          </a:prstGeom>
          <a:noFill/>
        </p:spPr>
        <p:txBody>
          <a:bodyPr wrap="square" lIns="91440" rtlCol="0">
            <a:spAutoFit/>
          </a:bodyPr>
          <a:lstStyle/>
          <a:p>
            <a:pPr marL="274313" indent="-274313">
              <a:spcAft>
                <a:spcPts val="600"/>
              </a:spcAft>
              <a:buClr>
                <a:schemeClr val="tx2"/>
              </a:buClr>
            </a:pPr>
            <a:r>
              <a:rPr lang="en-US" sz="1000" dirty="0">
                <a:latin typeface="Arial Narrow" pitchFamily="34" charset="0"/>
              </a:rPr>
              <a:t>IDC Latin America Market Highlights 2016</a:t>
            </a:r>
            <a:endParaRPr lang="en-US" sz="1800" dirty="0"/>
          </a:p>
        </p:txBody>
      </p:sp>
      <p:sp>
        <p:nvSpPr>
          <p:cNvPr id="21" name="Content Placeholder 1"/>
          <p:cNvSpPr>
            <a:spLocks noGrp="1"/>
          </p:cNvSpPr>
          <p:nvPr>
            <p:ph idx="1"/>
          </p:nvPr>
        </p:nvSpPr>
        <p:spPr>
          <a:xfrm>
            <a:off x="401780" y="1225175"/>
            <a:ext cx="11429999" cy="426069"/>
          </a:xfrm>
        </p:spPr>
        <p:txBody>
          <a:bodyPr>
            <a:noAutofit/>
          </a:bodyPr>
          <a:lstStyle/>
          <a:p>
            <a:pPr marL="119063" lvl="0" indent="0" algn="ctr" eaLnBrk="0" hangingPunct="0">
              <a:buNone/>
            </a:pPr>
            <a:r>
              <a:rPr lang="en-US" altLang="en-US" sz="1800" dirty="0">
                <a:solidFill>
                  <a:srgbClr val="474747"/>
                </a:solidFill>
                <a:latin typeface="Open Sans (Body)"/>
              </a:rPr>
              <a:t>Unbiased Authoritative Opinion Makes IDC The Voice of the ICT Industry in Latin America</a:t>
            </a:r>
            <a:endParaRPr lang="es-MX" sz="1800" dirty="0">
              <a:solidFill>
                <a:srgbClr val="474747"/>
              </a:solidFill>
              <a:latin typeface="Open Sans (Body)"/>
            </a:endParaRPr>
          </a:p>
        </p:txBody>
      </p:sp>
      <p:grpSp>
        <p:nvGrpSpPr>
          <p:cNvPr id="2" name="Group 1"/>
          <p:cNvGrpSpPr/>
          <p:nvPr/>
        </p:nvGrpSpPr>
        <p:grpSpPr>
          <a:xfrm>
            <a:off x="1826889" y="1851261"/>
            <a:ext cx="8480892" cy="4444860"/>
            <a:chOff x="2630454" y="2119961"/>
            <a:chExt cx="6632028" cy="3286656"/>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1509" t="18859" r="15870" b="17241"/>
            <a:stretch/>
          </p:blipFill>
          <p:spPr>
            <a:xfrm>
              <a:off x="2630454" y="2119961"/>
              <a:ext cx="6632028" cy="3286656"/>
            </a:xfrm>
            <a:prstGeom prst="rect">
              <a:avLst/>
            </a:prstGeom>
          </p:spPr>
        </p:pic>
        <p:sp>
          <p:nvSpPr>
            <p:cNvPr id="23" name="TextBox 22"/>
            <p:cNvSpPr txBox="1"/>
            <p:nvPr/>
          </p:nvSpPr>
          <p:spPr>
            <a:xfrm>
              <a:off x="7324528" y="2529881"/>
              <a:ext cx="1250731" cy="204821"/>
            </a:xfrm>
            <a:prstGeom prst="rect">
              <a:avLst/>
            </a:prstGeom>
            <a:noFill/>
          </p:spPr>
          <p:txBody>
            <a:bodyPr wrap="square" lIns="91440" rtlCol="0">
              <a:spAutoFit/>
            </a:bodyPr>
            <a:lstStyle/>
            <a:p>
              <a:pPr algn="ctr">
                <a:spcAft>
                  <a:spcPts val="600"/>
                </a:spcAft>
                <a:buClr>
                  <a:schemeClr val="tx2"/>
                </a:buClr>
              </a:pPr>
              <a:r>
                <a:rPr lang="es-MX" sz="1200" b="1" dirty="0" err="1">
                  <a:solidFill>
                    <a:srgbClr val="474747"/>
                  </a:solidFill>
                </a:rPr>
                <a:t>Press</a:t>
              </a:r>
              <a:r>
                <a:rPr lang="es-MX" sz="1200" b="1" dirty="0">
                  <a:solidFill>
                    <a:srgbClr val="474747"/>
                  </a:solidFill>
                </a:rPr>
                <a:t> Interviews</a:t>
              </a:r>
              <a:endParaRPr lang="en-US" sz="1200" b="1" dirty="0" err="1">
                <a:solidFill>
                  <a:srgbClr val="474747"/>
                </a:solidFill>
              </a:endParaRPr>
            </a:p>
          </p:txBody>
        </p:sp>
        <p:sp>
          <p:nvSpPr>
            <p:cNvPr id="24" name="TextBox 23"/>
            <p:cNvSpPr txBox="1"/>
            <p:nvPr/>
          </p:nvSpPr>
          <p:spPr>
            <a:xfrm>
              <a:off x="7604850" y="3505982"/>
              <a:ext cx="969158" cy="341368"/>
            </a:xfrm>
            <a:prstGeom prst="rect">
              <a:avLst/>
            </a:prstGeom>
            <a:noFill/>
          </p:spPr>
          <p:txBody>
            <a:bodyPr wrap="square" lIns="91440" rtlCol="0">
              <a:spAutoFit/>
            </a:bodyPr>
            <a:lstStyle/>
            <a:p>
              <a:pPr algn="ctr">
                <a:spcAft>
                  <a:spcPts val="600"/>
                </a:spcAft>
                <a:buClr>
                  <a:schemeClr val="tx2"/>
                </a:buClr>
              </a:pPr>
              <a:r>
                <a:rPr lang="es-MX" sz="1200" b="1" dirty="0">
                  <a:solidFill>
                    <a:srgbClr val="474747"/>
                  </a:solidFill>
                </a:rPr>
                <a:t>Media </a:t>
              </a:r>
              <a:br>
                <a:rPr lang="es-MX" sz="1200" b="1" dirty="0">
                  <a:solidFill>
                    <a:srgbClr val="474747"/>
                  </a:solidFill>
                </a:rPr>
              </a:br>
              <a:r>
                <a:rPr lang="es-MX" sz="1200" b="1" dirty="0">
                  <a:solidFill>
                    <a:srgbClr val="474747"/>
                  </a:solidFill>
                </a:rPr>
                <a:t>Mentions</a:t>
              </a:r>
              <a:endParaRPr lang="en-US" sz="1200" b="1" dirty="0" err="1">
                <a:solidFill>
                  <a:srgbClr val="474747"/>
                </a:solidFill>
              </a:endParaRPr>
            </a:p>
          </p:txBody>
        </p:sp>
        <p:sp>
          <p:nvSpPr>
            <p:cNvPr id="25" name="TextBox 24"/>
            <p:cNvSpPr txBox="1"/>
            <p:nvPr/>
          </p:nvSpPr>
          <p:spPr>
            <a:xfrm>
              <a:off x="7544439" y="4541568"/>
              <a:ext cx="1122906" cy="341368"/>
            </a:xfrm>
            <a:prstGeom prst="rect">
              <a:avLst/>
            </a:prstGeom>
            <a:noFill/>
          </p:spPr>
          <p:txBody>
            <a:bodyPr wrap="square" lIns="91440" rtlCol="0">
              <a:spAutoFit/>
            </a:bodyPr>
            <a:lstStyle/>
            <a:p>
              <a:pPr algn="ctr">
                <a:spcAft>
                  <a:spcPts val="600"/>
                </a:spcAft>
                <a:buClr>
                  <a:schemeClr val="tx2"/>
                </a:buClr>
              </a:pPr>
              <a:r>
                <a:rPr lang="es-MX" sz="1200" b="1" dirty="0">
                  <a:solidFill>
                    <a:srgbClr val="474747"/>
                  </a:solidFill>
                </a:rPr>
                <a:t>IDC </a:t>
              </a:r>
              <a:r>
                <a:rPr lang="es-MX" sz="1200" b="1" dirty="0" err="1">
                  <a:solidFill>
                    <a:srgbClr val="474747"/>
                  </a:solidFill>
                </a:rPr>
                <a:t>event</a:t>
              </a:r>
              <a:r>
                <a:rPr lang="es-MX" sz="1200" b="1" dirty="0">
                  <a:solidFill>
                    <a:srgbClr val="474747"/>
                  </a:solidFill>
                </a:rPr>
                <a:t> </a:t>
              </a:r>
              <a:r>
                <a:rPr lang="es-MX" sz="1200" b="1" dirty="0" err="1">
                  <a:solidFill>
                    <a:srgbClr val="474747"/>
                  </a:solidFill>
                </a:rPr>
                <a:t>attendees</a:t>
              </a:r>
              <a:endParaRPr lang="en-US" sz="1200" b="1" dirty="0" err="1">
                <a:solidFill>
                  <a:srgbClr val="474747"/>
                </a:solidFill>
              </a:endParaRPr>
            </a:p>
          </p:txBody>
        </p:sp>
        <p:sp>
          <p:nvSpPr>
            <p:cNvPr id="26" name="TextBox 25"/>
            <p:cNvSpPr txBox="1"/>
            <p:nvPr/>
          </p:nvSpPr>
          <p:spPr>
            <a:xfrm>
              <a:off x="3016397" y="3482286"/>
              <a:ext cx="1593044" cy="341368"/>
            </a:xfrm>
            <a:prstGeom prst="rect">
              <a:avLst/>
            </a:prstGeom>
            <a:noFill/>
          </p:spPr>
          <p:txBody>
            <a:bodyPr wrap="square" lIns="91440" rtlCol="0">
              <a:spAutoFit/>
            </a:bodyPr>
            <a:lstStyle/>
            <a:p>
              <a:pPr algn="ctr">
                <a:spcAft>
                  <a:spcPts val="600"/>
                </a:spcAft>
                <a:buClr>
                  <a:schemeClr val="tx2"/>
                </a:buClr>
              </a:pPr>
              <a:r>
                <a:rPr lang="es-MX" sz="1200" b="1" dirty="0">
                  <a:solidFill>
                    <a:srgbClr val="474747"/>
                  </a:solidFill>
                </a:rPr>
                <a:t>Likes on </a:t>
              </a:r>
              <a:br>
                <a:rPr lang="es-MX" sz="1200" b="1" dirty="0">
                  <a:solidFill>
                    <a:srgbClr val="474747"/>
                  </a:solidFill>
                </a:rPr>
              </a:br>
              <a:r>
                <a:rPr lang="es-MX" sz="1200" b="1" dirty="0">
                  <a:solidFill>
                    <a:srgbClr val="474747"/>
                  </a:solidFill>
                </a:rPr>
                <a:t>Facebook (SP+PO)</a:t>
              </a:r>
              <a:endParaRPr lang="en-US" sz="1200" b="1" dirty="0" err="1">
                <a:solidFill>
                  <a:srgbClr val="474747"/>
                </a:solidFill>
              </a:endParaRPr>
            </a:p>
          </p:txBody>
        </p:sp>
        <p:sp>
          <p:nvSpPr>
            <p:cNvPr id="27" name="TextBox 26"/>
            <p:cNvSpPr txBox="1"/>
            <p:nvPr/>
          </p:nvSpPr>
          <p:spPr>
            <a:xfrm>
              <a:off x="3300526" y="4541568"/>
              <a:ext cx="1071681" cy="341368"/>
            </a:xfrm>
            <a:prstGeom prst="rect">
              <a:avLst/>
            </a:prstGeom>
            <a:noFill/>
          </p:spPr>
          <p:txBody>
            <a:bodyPr wrap="square" lIns="91440" rtlCol="0">
              <a:spAutoFit/>
            </a:bodyPr>
            <a:lstStyle/>
            <a:p>
              <a:pPr algn="ctr">
                <a:spcAft>
                  <a:spcPts val="600"/>
                </a:spcAft>
                <a:buClr>
                  <a:schemeClr val="tx2"/>
                </a:buClr>
              </a:pPr>
              <a:r>
                <a:rPr lang="es-MX" sz="1200" b="1" dirty="0">
                  <a:solidFill>
                    <a:srgbClr val="474747"/>
                  </a:solidFill>
                </a:rPr>
                <a:t>Followers </a:t>
              </a:r>
              <a:r>
                <a:rPr lang="es-MX" sz="1200" b="1" dirty="0" err="1">
                  <a:solidFill>
                    <a:srgbClr val="474747"/>
                  </a:solidFill>
                </a:rPr>
                <a:t>on</a:t>
              </a:r>
              <a:r>
                <a:rPr lang="es-MX" sz="1200" b="1" dirty="0">
                  <a:solidFill>
                    <a:srgbClr val="474747"/>
                  </a:solidFill>
                </a:rPr>
                <a:t> </a:t>
              </a:r>
              <a:br>
                <a:rPr lang="es-MX" sz="1200" b="1" dirty="0">
                  <a:solidFill>
                    <a:srgbClr val="474747"/>
                  </a:solidFill>
                </a:rPr>
              </a:br>
              <a:r>
                <a:rPr lang="es-MX" sz="1200" b="1" dirty="0">
                  <a:solidFill>
                    <a:srgbClr val="474747"/>
                  </a:solidFill>
                </a:rPr>
                <a:t>Twitter (SP+PO)</a:t>
              </a:r>
              <a:endParaRPr lang="en-US" sz="1200" b="1" dirty="0" err="1">
                <a:solidFill>
                  <a:srgbClr val="474747"/>
                </a:solidFill>
              </a:endParaRPr>
            </a:p>
          </p:txBody>
        </p:sp>
        <p:sp>
          <p:nvSpPr>
            <p:cNvPr id="28" name="TextBox 27"/>
            <p:cNvSpPr txBox="1"/>
            <p:nvPr/>
          </p:nvSpPr>
          <p:spPr>
            <a:xfrm>
              <a:off x="7544440" y="2152475"/>
              <a:ext cx="756745" cy="318610"/>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293</a:t>
              </a:r>
            </a:p>
          </p:txBody>
        </p:sp>
        <p:sp>
          <p:nvSpPr>
            <p:cNvPr id="29" name="TextBox 28"/>
            <p:cNvSpPr txBox="1"/>
            <p:nvPr/>
          </p:nvSpPr>
          <p:spPr>
            <a:xfrm>
              <a:off x="7604849" y="3130818"/>
              <a:ext cx="928185" cy="318610"/>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24k+</a:t>
              </a:r>
            </a:p>
          </p:txBody>
        </p:sp>
        <p:sp>
          <p:nvSpPr>
            <p:cNvPr id="30" name="TextBox 29"/>
            <p:cNvSpPr txBox="1"/>
            <p:nvPr/>
          </p:nvSpPr>
          <p:spPr>
            <a:xfrm>
              <a:off x="7544439" y="4171613"/>
              <a:ext cx="1029568" cy="318610"/>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1200+</a:t>
              </a:r>
            </a:p>
          </p:txBody>
        </p:sp>
        <p:sp>
          <p:nvSpPr>
            <p:cNvPr id="31" name="TextBox 30"/>
            <p:cNvSpPr txBox="1"/>
            <p:nvPr/>
          </p:nvSpPr>
          <p:spPr>
            <a:xfrm>
              <a:off x="3300525" y="3141054"/>
              <a:ext cx="1071681" cy="318610"/>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1600+</a:t>
              </a:r>
            </a:p>
          </p:txBody>
        </p:sp>
        <p:sp>
          <p:nvSpPr>
            <p:cNvPr id="32" name="TextBox 31"/>
            <p:cNvSpPr txBox="1"/>
            <p:nvPr/>
          </p:nvSpPr>
          <p:spPr>
            <a:xfrm>
              <a:off x="3429434" y="4191180"/>
              <a:ext cx="942772" cy="318610"/>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7000+</a:t>
              </a:r>
            </a:p>
          </p:txBody>
        </p:sp>
      </p:grpSp>
    </p:spTree>
    <p:extLst>
      <p:ext uri="{BB962C8B-B14F-4D97-AF65-F5344CB8AC3E}">
        <p14:creationId xmlns:p14="http://schemas.microsoft.com/office/powerpoint/2010/main" val="396802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821"/>
            <a:ext cx="11430000" cy="944562"/>
          </a:xfrm>
        </p:spPr>
        <p:txBody>
          <a:bodyPr>
            <a:noAutofit/>
          </a:bodyPr>
          <a:lstStyle/>
          <a:p>
            <a:r>
              <a:rPr lang="en-US" altLang="en-US" sz="3000" dirty="0"/>
              <a:t>IDC Latin America’s Competitive Advantages</a:t>
            </a:r>
            <a:endParaRPr lang="es-MX" sz="3000" dirty="0"/>
          </a:p>
        </p:txBody>
      </p:sp>
      <p:cxnSp>
        <p:nvCxnSpPr>
          <p:cNvPr id="4" name="Straight Connector 3"/>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1103376" y="1171560"/>
            <a:ext cx="10002341" cy="5229241"/>
            <a:chOff x="1089521" y="1088430"/>
            <a:chExt cx="10002341" cy="5286375"/>
          </a:xfrm>
        </p:grpSpPr>
        <p:pic>
          <p:nvPicPr>
            <p:cNvPr id="8" name="Picture 7"/>
            <p:cNvPicPr>
              <a:picLocks noChangeAspect="1"/>
            </p:cNvPicPr>
            <p:nvPr/>
          </p:nvPicPr>
          <p:blipFill>
            <a:blip r:embed="rId2"/>
            <a:stretch>
              <a:fillRect/>
            </a:stretch>
          </p:blipFill>
          <p:spPr>
            <a:xfrm>
              <a:off x="1100137" y="1088430"/>
              <a:ext cx="9991725" cy="5286375"/>
            </a:xfrm>
            <a:prstGeom prst="rect">
              <a:avLst/>
            </a:prstGeom>
          </p:spPr>
        </p:pic>
        <p:sp>
          <p:nvSpPr>
            <p:cNvPr id="19" name="Rounded Rectangle 13"/>
            <p:cNvSpPr/>
            <p:nvPr/>
          </p:nvSpPr>
          <p:spPr>
            <a:xfrm>
              <a:off x="1115757" y="1188722"/>
              <a:ext cx="2045088" cy="657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latin typeface="+mj-lt"/>
                  <a:cs typeface="Aharoni" panose="02010803020104030203" pitchFamily="2" charset="-79"/>
                </a:rPr>
                <a:t>Presence</a:t>
              </a:r>
            </a:p>
          </p:txBody>
        </p:sp>
        <p:sp>
          <p:nvSpPr>
            <p:cNvPr id="35" name="TextBox 34"/>
            <p:cNvSpPr txBox="1"/>
            <p:nvPr/>
          </p:nvSpPr>
          <p:spPr>
            <a:xfrm>
              <a:off x="1089521" y="3731618"/>
              <a:ext cx="2099034" cy="2201310"/>
            </a:xfrm>
            <a:prstGeom prst="rect">
              <a:avLst/>
            </a:prstGeom>
            <a:noFill/>
          </p:spPr>
          <p:txBody>
            <a:bodyPr wrap="square" lIns="91440" rtlCol="0">
              <a:spAutoFit/>
            </a:bodyPr>
            <a:lstStyle/>
            <a:p>
              <a:pPr marL="111125" indent="-111125">
                <a:spcAft>
                  <a:spcPts val="600"/>
                </a:spcAft>
                <a:buClr>
                  <a:srgbClr val="00B0F0"/>
                </a:buClr>
                <a:buFont typeface="Wingdings" pitchFamily="2" charset="2"/>
                <a:buChar char="§"/>
              </a:pPr>
              <a:r>
                <a:rPr lang="en-US" sz="1050" b="1" dirty="0">
                  <a:solidFill>
                    <a:srgbClr val="36AEC7"/>
                  </a:solidFill>
                </a:rPr>
                <a:t>25+ years </a:t>
              </a:r>
              <a:r>
                <a:rPr lang="en-US" sz="1050" dirty="0">
                  <a:solidFill>
                    <a:srgbClr val="474747"/>
                  </a:solidFill>
                </a:rPr>
                <a:t>of detailed market sizing and forecasting services for major countries in Latin America.</a:t>
              </a:r>
            </a:p>
            <a:p>
              <a:pPr>
                <a:spcAft>
                  <a:spcPts val="600"/>
                </a:spcAft>
                <a:buClr>
                  <a:srgbClr val="00B0F0"/>
                </a:buClr>
              </a:pPr>
              <a:endParaRPr lang="en-US" sz="1050" dirty="0">
                <a:solidFill>
                  <a:srgbClr val="474747"/>
                </a:solidFill>
              </a:endParaRPr>
            </a:p>
            <a:p>
              <a:pPr marL="111125" lvl="0" indent="-111125">
                <a:spcAft>
                  <a:spcPts val="600"/>
                </a:spcAft>
                <a:buClr>
                  <a:srgbClr val="00B0F0"/>
                </a:buClr>
                <a:buFont typeface="Wingdings" pitchFamily="2" charset="2"/>
                <a:buChar char="§"/>
              </a:pPr>
              <a:r>
                <a:rPr lang="en-US" sz="1050" b="1" dirty="0">
                  <a:solidFill>
                    <a:srgbClr val="36AEC7"/>
                  </a:solidFill>
                </a:rPr>
                <a:t>80+ analysts</a:t>
              </a:r>
              <a:r>
                <a:rPr lang="en-US" sz="1050" dirty="0">
                  <a:solidFill>
                    <a:srgbClr val="36AEC7"/>
                  </a:solidFill>
                </a:rPr>
                <a:t> </a:t>
              </a:r>
              <a:r>
                <a:rPr lang="en-US" sz="1050" dirty="0">
                  <a:solidFill>
                    <a:srgbClr val="474747"/>
                  </a:solidFill>
                </a:rPr>
                <a:t>covering more than 20 countries and 100+ markets  in the ICT industry every quarter.</a:t>
              </a:r>
            </a:p>
            <a:p>
              <a:pPr marL="274320" lvl="0" indent="-274320">
                <a:spcAft>
                  <a:spcPts val="600"/>
                </a:spcAft>
                <a:buClr>
                  <a:schemeClr val="tx2"/>
                </a:buClr>
                <a:buFont typeface="Wingdings" pitchFamily="2" charset="2"/>
                <a:buChar char="§"/>
              </a:pPr>
              <a:endParaRPr lang="en-US" sz="1050" dirty="0">
                <a:solidFill>
                  <a:schemeClr val="accent1">
                    <a:lumMod val="50000"/>
                  </a:schemeClr>
                </a:solidFill>
              </a:endParaRPr>
            </a:p>
            <a:p>
              <a:pPr marL="274320" indent="-274320">
                <a:spcAft>
                  <a:spcPts val="600"/>
                </a:spcAft>
                <a:buClr>
                  <a:schemeClr val="tx2"/>
                </a:buClr>
                <a:buFont typeface="Wingdings" pitchFamily="2" charset="2"/>
                <a:buChar char="§"/>
              </a:pPr>
              <a:endParaRPr lang="en-US" sz="1050" dirty="0" err="1"/>
            </a:p>
          </p:txBody>
        </p:sp>
        <p:sp>
          <p:nvSpPr>
            <p:cNvPr id="36" name="TextBox 35"/>
            <p:cNvSpPr txBox="1"/>
            <p:nvPr/>
          </p:nvSpPr>
          <p:spPr>
            <a:xfrm>
              <a:off x="3701549" y="3758260"/>
              <a:ext cx="2242052" cy="2216867"/>
            </a:xfrm>
            <a:prstGeom prst="rect">
              <a:avLst/>
            </a:prstGeom>
            <a:noFill/>
          </p:spPr>
          <p:txBody>
            <a:bodyPr wrap="square" lIns="91440" rtlCol="0">
              <a:spAutoFit/>
            </a:bodyPr>
            <a:lstStyle/>
            <a:p>
              <a:pPr marL="171450" indent="-171450">
                <a:buClr>
                  <a:srgbClr val="FF6600"/>
                </a:buClr>
                <a:buFont typeface="Wingdings" panose="05000000000000000000" pitchFamily="2" charset="2"/>
                <a:buChar char="§"/>
              </a:pPr>
              <a:r>
                <a:rPr lang="en-US" sz="1050" dirty="0">
                  <a:solidFill>
                    <a:srgbClr val="474747"/>
                  </a:solidFill>
                </a:rPr>
                <a:t>Consistent</a:t>
              </a:r>
              <a:r>
                <a:rPr lang="en-US" sz="1050" dirty="0">
                  <a:solidFill>
                    <a:schemeClr val="accent1">
                      <a:lumMod val="50000"/>
                    </a:schemeClr>
                  </a:solidFill>
                </a:rPr>
                <a:t> </a:t>
              </a:r>
              <a:r>
                <a:rPr lang="en-US" sz="1050" b="1" dirty="0">
                  <a:solidFill>
                    <a:srgbClr val="FF6600"/>
                  </a:solidFill>
                </a:rPr>
                <a:t>methodologies</a:t>
              </a:r>
              <a:r>
                <a:rPr lang="en-US" sz="1050" dirty="0">
                  <a:solidFill>
                    <a:schemeClr val="accent1">
                      <a:lumMod val="50000"/>
                    </a:schemeClr>
                  </a:solidFill>
                </a:rPr>
                <a:t> </a:t>
              </a:r>
              <a:r>
                <a:rPr lang="en-US" sz="1050" dirty="0">
                  <a:solidFill>
                    <a:srgbClr val="474747"/>
                  </a:solidFill>
                </a:rPr>
                <a:t>across global markets to allow valid comparisons across countries, regions or the world.</a:t>
              </a:r>
            </a:p>
            <a:p>
              <a:pPr marL="171450" indent="-171450">
                <a:buClr>
                  <a:srgbClr val="FF6600"/>
                </a:buClr>
                <a:buFont typeface="Wingdings" panose="05000000000000000000" pitchFamily="2" charset="2"/>
                <a:buChar char="§"/>
              </a:pPr>
              <a:endParaRPr lang="en-US" sz="1050" dirty="0">
                <a:solidFill>
                  <a:srgbClr val="474747"/>
                </a:solidFill>
              </a:endParaRPr>
            </a:p>
            <a:p>
              <a:pPr marL="171450" indent="-171450">
                <a:buClr>
                  <a:srgbClr val="FF6600"/>
                </a:buClr>
                <a:buFont typeface="Wingdings" panose="05000000000000000000" pitchFamily="2" charset="2"/>
                <a:buChar char="§"/>
              </a:pPr>
              <a:r>
                <a:rPr lang="en-US" sz="1050" dirty="0">
                  <a:solidFill>
                    <a:srgbClr val="474747"/>
                  </a:solidFill>
                </a:rPr>
                <a:t>Broad and deep coverage of thousands of direct sources in Latin America feed a best-in-class </a:t>
              </a:r>
              <a:r>
                <a:rPr lang="en-US" sz="1050" b="1" dirty="0">
                  <a:solidFill>
                    <a:srgbClr val="FF6600"/>
                  </a:solidFill>
                </a:rPr>
                <a:t>Big Data engine.</a:t>
              </a:r>
            </a:p>
            <a:p>
              <a:pPr marL="171450" indent="-171450">
                <a:buClr>
                  <a:srgbClr val="FF6600"/>
                </a:buClr>
                <a:buFont typeface="Wingdings" panose="05000000000000000000" pitchFamily="2" charset="2"/>
                <a:buChar char="§"/>
              </a:pPr>
              <a:endParaRPr lang="en-US" sz="1050" dirty="0">
                <a:solidFill>
                  <a:schemeClr val="accent1">
                    <a:lumMod val="50000"/>
                  </a:schemeClr>
                </a:solidFill>
              </a:endParaRPr>
            </a:p>
            <a:p>
              <a:pPr marL="171450" indent="-171450">
                <a:buClr>
                  <a:srgbClr val="FF6600"/>
                </a:buClr>
                <a:buFont typeface="Wingdings" panose="05000000000000000000" pitchFamily="2" charset="2"/>
                <a:buChar char="§"/>
              </a:pPr>
              <a:r>
                <a:rPr lang="en-US" sz="1050" dirty="0">
                  <a:solidFill>
                    <a:srgbClr val="474747"/>
                  </a:solidFill>
                </a:rPr>
                <a:t>Years of experience curating information and pioneering </a:t>
              </a:r>
              <a:r>
                <a:rPr lang="en-US" sz="1050" b="1" dirty="0">
                  <a:solidFill>
                    <a:srgbClr val="FF6600"/>
                  </a:solidFill>
                </a:rPr>
                <a:t>data science.</a:t>
              </a:r>
              <a:endParaRPr lang="en-US" sz="1050" dirty="0">
                <a:solidFill>
                  <a:srgbClr val="FF6600"/>
                </a:solidFill>
              </a:endParaRPr>
            </a:p>
          </p:txBody>
        </p:sp>
        <p:sp>
          <p:nvSpPr>
            <p:cNvPr id="37" name="TextBox 36"/>
            <p:cNvSpPr txBox="1"/>
            <p:nvPr/>
          </p:nvSpPr>
          <p:spPr>
            <a:xfrm>
              <a:off x="6153808" y="3767930"/>
              <a:ext cx="2114364" cy="1890172"/>
            </a:xfrm>
            <a:prstGeom prst="rect">
              <a:avLst/>
            </a:prstGeom>
            <a:noFill/>
          </p:spPr>
          <p:txBody>
            <a:bodyPr wrap="square" lIns="91440" rtlCol="0">
              <a:spAutoFit/>
            </a:bodyPr>
            <a:lstStyle/>
            <a:p>
              <a:pPr marL="171450" indent="-171450">
                <a:buClr>
                  <a:schemeClr val="accent4">
                    <a:lumMod val="50000"/>
                  </a:schemeClr>
                </a:buClr>
                <a:buFont typeface="Wingdings" panose="05000000000000000000" pitchFamily="2" charset="2"/>
                <a:buChar char="§"/>
              </a:pPr>
              <a:r>
                <a:rPr lang="en-US" sz="1050" dirty="0">
                  <a:solidFill>
                    <a:srgbClr val="474747"/>
                  </a:solidFill>
                </a:rPr>
                <a:t>Highest</a:t>
              </a:r>
              <a:r>
                <a:rPr lang="en-US" sz="1050" dirty="0">
                  <a:solidFill>
                    <a:schemeClr val="accent1">
                      <a:lumMod val="50000"/>
                    </a:schemeClr>
                  </a:solidFill>
                </a:rPr>
                <a:t> </a:t>
              </a:r>
              <a:r>
                <a:rPr lang="en-US" sz="1050" b="1" dirty="0">
                  <a:solidFill>
                    <a:schemeClr val="accent4">
                      <a:lumMod val="75000"/>
                    </a:schemeClr>
                  </a:solidFill>
                </a:rPr>
                <a:t>analyst to client ratio </a:t>
              </a:r>
              <a:r>
                <a:rPr lang="en-US" sz="1050" dirty="0">
                  <a:solidFill>
                    <a:srgbClr val="474747"/>
                  </a:solidFill>
                </a:rPr>
                <a:t>in the industry.</a:t>
              </a:r>
            </a:p>
            <a:p>
              <a:pPr marL="171450" indent="-171450">
                <a:buClr>
                  <a:schemeClr val="accent4">
                    <a:lumMod val="50000"/>
                  </a:schemeClr>
                </a:buClr>
                <a:buFont typeface="Wingdings" panose="05000000000000000000" pitchFamily="2" charset="2"/>
                <a:buChar char="§"/>
              </a:pPr>
              <a:endParaRPr lang="en-US" sz="1050" dirty="0">
                <a:solidFill>
                  <a:schemeClr val="accent1">
                    <a:lumMod val="50000"/>
                  </a:schemeClr>
                </a:solidFill>
              </a:endParaRPr>
            </a:p>
            <a:p>
              <a:pPr marL="171450" indent="-171450">
                <a:buClr>
                  <a:schemeClr val="accent4">
                    <a:lumMod val="50000"/>
                  </a:schemeClr>
                </a:buClr>
                <a:buFont typeface="Wingdings" panose="05000000000000000000" pitchFamily="2" charset="2"/>
                <a:buChar char="§"/>
              </a:pPr>
              <a:r>
                <a:rPr lang="en-US" sz="1050" dirty="0">
                  <a:solidFill>
                    <a:srgbClr val="474747"/>
                  </a:solidFill>
                </a:rPr>
                <a:t>Most respected, frequently </a:t>
              </a:r>
              <a:r>
                <a:rPr lang="en-US" sz="1050" b="1" dirty="0">
                  <a:solidFill>
                    <a:schemeClr val="accent4">
                      <a:lumMod val="75000"/>
                    </a:schemeClr>
                  </a:solidFill>
                </a:rPr>
                <a:t>quoted source </a:t>
              </a:r>
              <a:r>
                <a:rPr lang="en-US" sz="1050" dirty="0">
                  <a:solidFill>
                    <a:srgbClr val="474747"/>
                  </a:solidFill>
                </a:rPr>
                <a:t>of global market intelligence.</a:t>
              </a:r>
            </a:p>
            <a:p>
              <a:pPr marL="171450" indent="-171450">
                <a:buClr>
                  <a:schemeClr val="accent4">
                    <a:lumMod val="50000"/>
                  </a:schemeClr>
                </a:buClr>
                <a:buFont typeface="Wingdings" panose="05000000000000000000" pitchFamily="2" charset="2"/>
                <a:buChar char="§"/>
              </a:pPr>
              <a:endParaRPr lang="en-US" sz="1050" dirty="0">
                <a:solidFill>
                  <a:schemeClr val="accent1">
                    <a:lumMod val="50000"/>
                  </a:schemeClr>
                </a:solidFill>
              </a:endParaRPr>
            </a:p>
            <a:p>
              <a:pPr marL="171450" indent="-171450">
                <a:buClr>
                  <a:schemeClr val="accent4">
                    <a:lumMod val="50000"/>
                  </a:schemeClr>
                </a:buClr>
                <a:buFont typeface="Wingdings" panose="05000000000000000000" pitchFamily="2" charset="2"/>
                <a:buChar char="§"/>
              </a:pPr>
              <a:r>
                <a:rPr lang="en-US" sz="1050" dirty="0">
                  <a:solidFill>
                    <a:srgbClr val="474747"/>
                  </a:solidFill>
                </a:rPr>
                <a:t>First to market </a:t>
              </a:r>
              <a:r>
                <a:rPr lang="en-US" sz="1050" b="1" dirty="0">
                  <a:solidFill>
                    <a:schemeClr val="accent4">
                      <a:lumMod val="75000"/>
                    </a:schemeClr>
                  </a:solidFill>
                </a:rPr>
                <a:t>identifying disruptions</a:t>
              </a:r>
              <a:r>
                <a:rPr lang="en-US" sz="1050" dirty="0">
                  <a:solidFill>
                    <a:schemeClr val="accent1">
                      <a:lumMod val="50000"/>
                    </a:schemeClr>
                  </a:solidFill>
                </a:rPr>
                <a:t>: </a:t>
              </a:r>
              <a:r>
                <a:rPr lang="en-US" sz="1050" dirty="0">
                  <a:solidFill>
                    <a:srgbClr val="474747"/>
                  </a:solidFill>
                </a:rPr>
                <a:t>3rd Platform; Digital Transformation (DX); IT 3D Leadership.</a:t>
              </a:r>
            </a:p>
          </p:txBody>
        </p:sp>
        <p:sp>
          <p:nvSpPr>
            <p:cNvPr id="38" name="TextBox 37"/>
            <p:cNvSpPr txBox="1"/>
            <p:nvPr/>
          </p:nvSpPr>
          <p:spPr>
            <a:xfrm>
              <a:off x="8729043" y="3781937"/>
              <a:ext cx="2046837" cy="1890172"/>
            </a:xfrm>
            <a:prstGeom prst="rect">
              <a:avLst/>
            </a:prstGeom>
            <a:noFill/>
          </p:spPr>
          <p:txBody>
            <a:bodyPr wrap="square" lIns="91440" rtlCol="0">
              <a:spAutoFit/>
            </a:bodyPr>
            <a:lstStyle/>
            <a:p>
              <a:pPr marL="171450" indent="-171450">
                <a:buClr>
                  <a:schemeClr val="accent3"/>
                </a:buClr>
                <a:buFont typeface="Wingdings" panose="05000000000000000000" pitchFamily="2" charset="2"/>
                <a:buChar char="§"/>
              </a:pPr>
              <a:r>
                <a:rPr lang="en-US" altLang="en-US" sz="1050" b="1" dirty="0">
                  <a:solidFill>
                    <a:srgbClr val="95A43F"/>
                  </a:solidFill>
                </a:rPr>
                <a:t>Flexible</a:t>
              </a:r>
              <a:r>
                <a:rPr lang="en-US" altLang="en-US" sz="1050" dirty="0">
                  <a:solidFill>
                    <a:schemeClr val="accent1">
                      <a:lumMod val="50000"/>
                    </a:schemeClr>
                  </a:solidFill>
                </a:rPr>
                <a:t> </a:t>
              </a:r>
              <a:r>
                <a:rPr lang="en-US" altLang="en-US" sz="1050" dirty="0">
                  <a:solidFill>
                    <a:srgbClr val="474747"/>
                  </a:solidFill>
                </a:rPr>
                <a:t>support model, and customer service.</a:t>
              </a:r>
            </a:p>
            <a:p>
              <a:pPr marL="171450" indent="-171450">
                <a:buFont typeface="Wingdings" panose="05000000000000000000" pitchFamily="2" charset="2"/>
                <a:buChar char="§"/>
              </a:pPr>
              <a:endParaRPr lang="en-US" altLang="en-US" sz="1050" dirty="0">
                <a:solidFill>
                  <a:schemeClr val="accent1">
                    <a:lumMod val="50000"/>
                  </a:schemeClr>
                </a:solidFill>
              </a:endParaRPr>
            </a:p>
            <a:p>
              <a:pPr marL="171450" indent="-171450">
                <a:buClr>
                  <a:schemeClr val="accent3"/>
                </a:buClr>
                <a:buFont typeface="Wingdings" panose="05000000000000000000" pitchFamily="2" charset="2"/>
                <a:buChar char="§"/>
              </a:pPr>
              <a:r>
                <a:rPr lang="en-US" altLang="en-US" sz="1050" dirty="0">
                  <a:solidFill>
                    <a:srgbClr val="474747"/>
                  </a:solidFill>
                </a:rPr>
                <a:t>Dedicated</a:t>
              </a:r>
              <a:r>
                <a:rPr lang="en-US" altLang="en-US" sz="1050" dirty="0">
                  <a:solidFill>
                    <a:schemeClr val="accent1">
                      <a:lumMod val="50000"/>
                    </a:schemeClr>
                  </a:solidFill>
                </a:rPr>
                <a:t> </a:t>
              </a:r>
              <a:r>
                <a:rPr lang="en-US" altLang="en-US" sz="1050" b="1" dirty="0">
                  <a:solidFill>
                    <a:srgbClr val="95A43F"/>
                  </a:solidFill>
                </a:rPr>
                <a:t>experts</a:t>
              </a:r>
              <a:r>
                <a:rPr lang="en-US" altLang="en-US" sz="1050" dirty="0">
                  <a:solidFill>
                    <a:schemeClr val="accent1">
                      <a:lumMod val="50000"/>
                    </a:schemeClr>
                  </a:solidFill>
                </a:rPr>
                <a:t> </a:t>
              </a:r>
              <a:r>
                <a:rPr lang="en-US" altLang="en-US" sz="1050" dirty="0">
                  <a:solidFill>
                    <a:srgbClr val="474747"/>
                  </a:solidFill>
                </a:rPr>
                <a:t>that sit on the research side of IDC, directly supporting our key clients.</a:t>
              </a:r>
            </a:p>
            <a:p>
              <a:pPr marL="171450" indent="-171450">
                <a:buClr>
                  <a:schemeClr val="accent3"/>
                </a:buClr>
                <a:buFont typeface="Wingdings" panose="05000000000000000000" pitchFamily="2" charset="2"/>
                <a:buChar char="§"/>
              </a:pPr>
              <a:endParaRPr lang="en-US" sz="1050" dirty="0">
                <a:solidFill>
                  <a:schemeClr val="accent1">
                    <a:lumMod val="50000"/>
                  </a:schemeClr>
                </a:solidFill>
              </a:endParaRPr>
            </a:p>
            <a:p>
              <a:pPr marL="171450" indent="-171450">
                <a:buClr>
                  <a:schemeClr val="accent3"/>
                </a:buClr>
                <a:buFont typeface="Wingdings" panose="05000000000000000000" pitchFamily="2" charset="2"/>
                <a:buChar char="§"/>
              </a:pPr>
              <a:r>
                <a:rPr lang="en-US" sz="1050" dirty="0">
                  <a:solidFill>
                    <a:srgbClr val="474747"/>
                  </a:solidFill>
                </a:rPr>
                <a:t>Analysts and sales partners </a:t>
              </a:r>
              <a:r>
                <a:rPr lang="en-US" altLang="en-US" sz="1050" dirty="0">
                  <a:solidFill>
                    <a:srgbClr val="474747"/>
                  </a:solidFill>
                </a:rPr>
                <a:t>who </a:t>
              </a:r>
              <a:r>
                <a:rPr lang="en-US" altLang="en-US" sz="1050" b="1" dirty="0">
                  <a:solidFill>
                    <a:srgbClr val="95A43F"/>
                  </a:solidFill>
                </a:rPr>
                <a:t>know your business </a:t>
              </a:r>
              <a:r>
                <a:rPr lang="en-US" altLang="en-US" sz="1050" dirty="0">
                  <a:solidFill>
                    <a:srgbClr val="474747"/>
                  </a:solidFill>
                </a:rPr>
                <a:t>objectives.</a:t>
              </a:r>
              <a:endParaRPr lang="en-US" sz="1050" dirty="0">
                <a:solidFill>
                  <a:srgbClr val="474747"/>
                </a:solidFill>
              </a:endParaRPr>
            </a:p>
          </p:txBody>
        </p:sp>
        <p:sp>
          <p:nvSpPr>
            <p:cNvPr id="39" name="Rounded Rectangle 13"/>
            <p:cNvSpPr/>
            <p:nvPr/>
          </p:nvSpPr>
          <p:spPr>
            <a:xfrm>
              <a:off x="3770824" y="1202577"/>
              <a:ext cx="2045088" cy="657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latin typeface="+mj-lt"/>
                  <a:cs typeface="Aharoni" panose="02010803020104030203" pitchFamily="2" charset="-79"/>
                </a:rPr>
                <a:t>Accuracy</a:t>
              </a:r>
            </a:p>
          </p:txBody>
        </p:sp>
        <p:sp>
          <p:nvSpPr>
            <p:cNvPr id="40" name="Rounded Rectangle 13"/>
            <p:cNvSpPr/>
            <p:nvPr/>
          </p:nvSpPr>
          <p:spPr>
            <a:xfrm>
              <a:off x="6223084" y="1202576"/>
              <a:ext cx="2045088" cy="657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latin typeface="+mj-lt"/>
                  <a:cs typeface="Aharoni" panose="02010803020104030203" pitchFamily="2" charset="-79"/>
                </a:rPr>
                <a:t>Opinion Leadership</a:t>
              </a:r>
            </a:p>
          </p:txBody>
        </p:sp>
        <p:sp>
          <p:nvSpPr>
            <p:cNvPr id="41" name="Rounded Rectangle 13"/>
            <p:cNvSpPr/>
            <p:nvPr/>
          </p:nvSpPr>
          <p:spPr>
            <a:xfrm>
              <a:off x="8772326" y="1202574"/>
              <a:ext cx="2045088" cy="657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latin typeface="+mj-lt"/>
                  <a:cs typeface="Aharoni" panose="02010803020104030203" pitchFamily="2" charset="-79"/>
                </a:rPr>
                <a:t>Zealous Customer Service</a:t>
              </a:r>
            </a:p>
          </p:txBody>
        </p:sp>
      </p:grpSp>
    </p:spTree>
    <p:extLst>
      <p:ext uri="{BB962C8B-B14F-4D97-AF65-F5344CB8AC3E}">
        <p14:creationId xmlns:p14="http://schemas.microsoft.com/office/powerpoint/2010/main" val="398396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9382" y="38821"/>
            <a:ext cx="11942618" cy="944562"/>
          </a:xfrm>
        </p:spPr>
        <p:txBody>
          <a:bodyPr>
            <a:noAutofit/>
          </a:bodyPr>
          <a:lstStyle/>
          <a:p>
            <a:r>
              <a:rPr lang="en-US" altLang="en-US" sz="3000" dirty="0"/>
              <a:t>IDC can help you with your sales, marketing strategy &amp; execution</a:t>
            </a:r>
            <a:endParaRPr lang="es-MX" sz="3000" dirty="0"/>
          </a:p>
        </p:txBody>
      </p:sp>
      <p:cxnSp>
        <p:nvCxnSpPr>
          <p:cNvPr id="4" name="Straight Connector 3"/>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15" name="Content Placeholder 1"/>
          <p:cNvSpPr>
            <a:spLocks noGrp="1"/>
          </p:cNvSpPr>
          <p:nvPr>
            <p:ph idx="1"/>
          </p:nvPr>
        </p:nvSpPr>
        <p:spPr>
          <a:xfrm>
            <a:off x="0" y="1259690"/>
            <a:ext cx="5281472" cy="1035999"/>
          </a:xfrm>
        </p:spPr>
        <p:txBody>
          <a:bodyPr>
            <a:noAutofit/>
          </a:bodyPr>
          <a:lstStyle/>
          <a:p>
            <a:pPr marL="119063" indent="0" algn="ctr" eaLnBrk="0" hangingPunct="0">
              <a:buNone/>
            </a:pPr>
            <a:r>
              <a:rPr lang="en-US" sz="1800" dirty="0">
                <a:solidFill>
                  <a:srgbClr val="474747"/>
                </a:solidFill>
                <a:latin typeface="Open Sans (Body)"/>
              </a:rPr>
              <a:t>Using its </a:t>
            </a:r>
            <a:r>
              <a:rPr lang="en-US" sz="1800" b="1" dirty="0">
                <a:solidFill>
                  <a:schemeClr val="bg2"/>
                </a:solidFill>
                <a:latin typeface="Open Sans (Body)"/>
              </a:rPr>
              <a:t>accurate</a:t>
            </a:r>
            <a:r>
              <a:rPr lang="en-US" sz="1800" dirty="0">
                <a:solidFill>
                  <a:srgbClr val="474747"/>
                </a:solidFill>
                <a:latin typeface="Open Sans (Body)"/>
              </a:rPr>
              <a:t> research methodologies and </a:t>
            </a:r>
            <a:r>
              <a:rPr lang="en-US" sz="1800" b="1" dirty="0">
                <a:solidFill>
                  <a:schemeClr val="bg2"/>
                </a:solidFill>
                <a:latin typeface="Open Sans (Body)"/>
              </a:rPr>
              <a:t>thought leadership</a:t>
            </a:r>
            <a:r>
              <a:rPr lang="en-US" sz="1800" dirty="0">
                <a:solidFill>
                  <a:srgbClr val="474747"/>
                </a:solidFill>
                <a:latin typeface="Open Sans (Body)"/>
              </a:rPr>
              <a:t>, IDC helps you to: </a:t>
            </a:r>
            <a:endParaRPr lang="en-US" altLang="en-US" sz="1800" dirty="0">
              <a:solidFill>
                <a:srgbClr val="474747"/>
              </a:solidFill>
              <a:latin typeface="Open Sans (Body)"/>
            </a:endParaRPr>
          </a:p>
        </p:txBody>
      </p:sp>
      <p:sp>
        <p:nvSpPr>
          <p:cNvPr id="42" name="Rounded Rectangle 1"/>
          <p:cNvSpPr/>
          <p:nvPr/>
        </p:nvSpPr>
        <p:spPr>
          <a:xfrm>
            <a:off x="8870053" y="1742459"/>
            <a:ext cx="3008506" cy="82522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Narrow" panose="020B0606020202030204" pitchFamily="34" charset="0"/>
              </a:rPr>
              <a:t>IDC Tracker</a:t>
            </a:r>
            <a:r>
              <a:rPr lang="en-US" sz="1600" b="1" baseline="30000" dirty="0">
                <a:solidFill>
                  <a:schemeClr val="bg1"/>
                </a:solidFill>
                <a:latin typeface="Arial Narrow" panose="020B0606020202030204" pitchFamily="34" charset="0"/>
              </a:rPr>
              <a:t>®</a:t>
            </a:r>
            <a:r>
              <a:rPr lang="en-US" sz="1600" b="1" dirty="0">
                <a:solidFill>
                  <a:schemeClr val="bg1"/>
                </a:solidFill>
                <a:latin typeface="Arial Narrow" panose="020B0606020202030204" pitchFamily="34" charset="0"/>
              </a:rPr>
              <a:t> Products</a:t>
            </a:r>
          </a:p>
        </p:txBody>
      </p:sp>
      <p:pic>
        <p:nvPicPr>
          <p:cNvPr id="31" name="Picture 30"/>
          <p:cNvPicPr>
            <a:picLocks noChangeAspect="1"/>
          </p:cNvPicPr>
          <p:nvPr/>
        </p:nvPicPr>
        <p:blipFill>
          <a:blip r:embed="rId2"/>
          <a:stretch>
            <a:fillRect/>
          </a:stretch>
        </p:blipFill>
        <p:spPr>
          <a:xfrm>
            <a:off x="8121656" y="1828670"/>
            <a:ext cx="609600" cy="628650"/>
          </a:xfrm>
          <a:prstGeom prst="rect">
            <a:avLst/>
          </a:prstGeom>
        </p:spPr>
      </p:pic>
      <p:sp>
        <p:nvSpPr>
          <p:cNvPr id="46" name="Rounded Rectangle 27"/>
          <p:cNvSpPr/>
          <p:nvPr/>
        </p:nvSpPr>
        <p:spPr>
          <a:xfrm>
            <a:off x="8870053" y="2645279"/>
            <a:ext cx="3008506" cy="825223"/>
          </a:xfrm>
          <a:prstGeom prst="round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Narrow" panose="020B0606020202030204" pitchFamily="34" charset="0"/>
              </a:rPr>
              <a:t>IDC Spending Guides</a:t>
            </a:r>
          </a:p>
        </p:txBody>
      </p:sp>
      <p:pic>
        <p:nvPicPr>
          <p:cNvPr id="32" name="Picture 31"/>
          <p:cNvPicPr>
            <a:picLocks noChangeAspect="1"/>
          </p:cNvPicPr>
          <p:nvPr/>
        </p:nvPicPr>
        <p:blipFill>
          <a:blip r:embed="rId3"/>
          <a:stretch>
            <a:fillRect/>
          </a:stretch>
        </p:blipFill>
        <p:spPr>
          <a:xfrm>
            <a:off x="8121656" y="2741676"/>
            <a:ext cx="609600" cy="638175"/>
          </a:xfrm>
          <a:prstGeom prst="rect">
            <a:avLst/>
          </a:prstGeom>
        </p:spPr>
      </p:pic>
      <p:sp>
        <p:nvSpPr>
          <p:cNvPr id="43" name="Rounded Rectangle 27"/>
          <p:cNvSpPr/>
          <p:nvPr/>
        </p:nvSpPr>
        <p:spPr>
          <a:xfrm>
            <a:off x="8905631" y="3552457"/>
            <a:ext cx="2972928" cy="82522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Narrow" panose="020B0606020202030204" pitchFamily="34" charset="0"/>
              </a:rPr>
              <a:t>IDC Subscription Services</a:t>
            </a:r>
          </a:p>
        </p:txBody>
      </p:sp>
      <p:pic>
        <p:nvPicPr>
          <p:cNvPr id="33" name="Picture 32"/>
          <p:cNvPicPr>
            <a:picLocks noChangeAspect="1"/>
          </p:cNvPicPr>
          <p:nvPr/>
        </p:nvPicPr>
        <p:blipFill>
          <a:blip r:embed="rId4"/>
          <a:stretch>
            <a:fillRect/>
          </a:stretch>
        </p:blipFill>
        <p:spPr>
          <a:xfrm>
            <a:off x="8153690" y="3648775"/>
            <a:ext cx="609600" cy="638175"/>
          </a:xfrm>
          <a:prstGeom prst="rect">
            <a:avLst/>
          </a:prstGeom>
        </p:spPr>
      </p:pic>
      <p:sp>
        <p:nvSpPr>
          <p:cNvPr id="44" name="Rounded Rectangle 28"/>
          <p:cNvSpPr/>
          <p:nvPr/>
        </p:nvSpPr>
        <p:spPr>
          <a:xfrm>
            <a:off x="8870053" y="4453068"/>
            <a:ext cx="3008506" cy="825223"/>
          </a:xfrm>
          <a:prstGeom prst="roundRect">
            <a:avLst/>
          </a:prstGeom>
          <a:solidFill>
            <a:srgbClr val="95A4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Narrow" panose="020B0606020202030204" pitchFamily="34" charset="0"/>
              </a:rPr>
              <a:t>IDC  Custom Solutions:</a:t>
            </a:r>
          </a:p>
          <a:p>
            <a:pPr marL="111125" indent="-111125">
              <a:buFont typeface="Arial" panose="020B0604020202020204" pitchFamily="34" charset="0"/>
              <a:buChar char="•"/>
            </a:pPr>
            <a:r>
              <a:rPr lang="en-US" sz="1600" dirty="0">
                <a:solidFill>
                  <a:schemeClr val="bg1"/>
                </a:solidFill>
                <a:latin typeface="Arial Narrow" panose="020B0606020202030204" pitchFamily="34" charset="0"/>
              </a:rPr>
              <a:t>Integrated Marketing Programs</a:t>
            </a:r>
          </a:p>
          <a:p>
            <a:pPr marL="111125" indent="-111125">
              <a:buFont typeface="Arial" panose="020B0604020202020204" pitchFamily="34" charset="0"/>
              <a:buChar char="•"/>
            </a:pPr>
            <a:r>
              <a:rPr lang="en-US" sz="1600" dirty="0">
                <a:solidFill>
                  <a:schemeClr val="bg1"/>
                </a:solidFill>
                <a:latin typeface="Arial Narrow" panose="020B0606020202030204" pitchFamily="34" charset="0"/>
              </a:rPr>
              <a:t>Marketing Planning &amp; Operations</a:t>
            </a:r>
          </a:p>
        </p:txBody>
      </p:sp>
      <p:pic>
        <p:nvPicPr>
          <p:cNvPr id="34" name="Picture 33"/>
          <p:cNvPicPr>
            <a:picLocks noChangeAspect="1"/>
          </p:cNvPicPr>
          <p:nvPr/>
        </p:nvPicPr>
        <p:blipFill>
          <a:blip r:embed="rId5"/>
          <a:stretch>
            <a:fillRect/>
          </a:stretch>
        </p:blipFill>
        <p:spPr>
          <a:xfrm>
            <a:off x="8108383" y="4573036"/>
            <a:ext cx="609600" cy="628650"/>
          </a:xfrm>
          <a:prstGeom prst="rect">
            <a:avLst/>
          </a:prstGeom>
        </p:spPr>
      </p:pic>
      <p:sp>
        <p:nvSpPr>
          <p:cNvPr id="69" name="Content Placeholder 1"/>
          <p:cNvSpPr txBox="1">
            <a:spLocks/>
          </p:cNvSpPr>
          <p:nvPr/>
        </p:nvSpPr>
        <p:spPr>
          <a:xfrm>
            <a:off x="8569331" y="1233819"/>
            <a:ext cx="3295955" cy="5086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Wingdings" charset="2"/>
              <a:buChar char="§"/>
              <a:defRPr lang="en-US" sz="2800" i="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Clr>
                <a:schemeClr val="bg2"/>
              </a:buClr>
              <a:buFont typeface="Arial"/>
              <a:buChar char="•"/>
              <a:defRPr lang="en-US" sz="2000" i="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Clr>
                <a:schemeClr val="bg2"/>
              </a:buClr>
              <a:buSzPct val="74000"/>
              <a:buFont typeface="Wingdings" charset="2"/>
              <a:buChar char="§"/>
              <a:defRPr lang="en-US" sz="1800" i="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Clr>
                <a:schemeClr val="bg2"/>
              </a:buClr>
              <a:buFont typeface="Arial"/>
              <a:buChar char="–"/>
              <a:defRPr lang="en-US" sz="1600" i="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Clr>
                <a:schemeClr val="bg2"/>
              </a:buClr>
              <a:buFont typeface="Arial"/>
              <a:buChar char="»"/>
              <a:defRPr lang="en-US" sz="1600" i="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0" algn="ctr" eaLnBrk="0" hangingPunct="0">
              <a:buFont typeface="Wingdings" charset="2"/>
              <a:buNone/>
            </a:pPr>
            <a:r>
              <a:rPr lang="en-US" sz="2400" b="1" dirty="0">
                <a:latin typeface="Arial Narrow" panose="020B0606020202030204" pitchFamily="34" charset="0"/>
              </a:rPr>
              <a:t>Solutions:</a:t>
            </a:r>
            <a:endParaRPr lang="en-US" altLang="en-US" sz="2400" dirty="0">
              <a:latin typeface="Arial Narrow" panose="020B0606020202030204" pitchFamily="34" charset="0"/>
            </a:endParaRPr>
          </a:p>
          <a:p>
            <a:pPr algn="ctr"/>
            <a:endParaRPr lang="en-US" sz="2400" dirty="0"/>
          </a:p>
        </p:txBody>
      </p:sp>
      <p:sp>
        <p:nvSpPr>
          <p:cNvPr id="68" name="Rectangle 67"/>
          <p:cNvSpPr/>
          <p:nvPr/>
        </p:nvSpPr>
        <p:spPr>
          <a:xfrm>
            <a:off x="5376890" y="2999162"/>
            <a:ext cx="2323163" cy="1836624"/>
          </a:xfrm>
          <a:prstGeom prst="rect">
            <a:avLst/>
          </a:prstGeom>
        </p:spPr>
        <p:txBody>
          <a:bodyPr vert="horz" lIns="91440" tIns="45720" rIns="91440" bIns="45720" rtlCol="0">
            <a:noAutofit/>
          </a:bodyPr>
          <a:lstStyle/>
          <a:p>
            <a:pPr marL="119063" algn="ctr" eaLnBrk="0" hangingPunct="0">
              <a:spcBef>
                <a:spcPct val="20000"/>
              </a:spcBef>
              <a:buClr>
                <a:schemeClr val="tx2"/>
              </a:buClr>
              <a:buFont typeface="Wingdings" charset="2"/>
              <a:buNone/>
            </a:pPr>
            <a:r>
              <a:rPr lang="en-US" b="1" dirty="0">
                <a:solidFill>
                  <a:schemeClr val="bg2"/>
                </a:solidFill>
                <a:latin typeface="Open Sans (Body)"/>
                <a:ea typeface="Open Sans" panose="020B0606030504020204" pitchFamily="34" charset="0"/>
                <a:cs typeface="Open Sans" panose="020B0606030504020204" pitchFamily="34" charset="0"/>
              </a:rPr>
              <a:t>Through:</a:t>
            </a:r>
          </a:p>
          <a:p>
            <a:pPr marL="119063" algn="ctr" eaLnBrk="0" hangingPunct="0">
              <a:spcBef>
                <a:spcPct val="20000"/>
              </a:spcBef>
              <a:buClr>
                <a:schemeClr val="tx2"/>
              </a:buClr>
              <a:buFont typeface="Wingdings" charset="2"/>
              <a:buNone/>
            </a:pPr>
            <a:endParaRPr lang="en-US" sz="1600" b="1" dirty="0">
              <a:solidFill>
                <a:schemeClr val="bg1">
                  <a:lumMod val="50000"/>
                </a:schemeClr>
              </a:solidFill>
              <a:latin typeface="Open Sans (Body)"/>
              <a:ea typeface="Open Sans" panose="020B0606030504020204" pitchFamily="34" charset="0"/>
              <a:cs typeface="Open Sans" panose="020B0606030504020204" pitchFamily="34" charset="0"/>
            </a:endParaRPr>
          </a:p>
          <a:p>
            <a:pPr marL="119063" algn="ctr" eaLnBrk="0" hangingPunct="0">
              <a:spcBef>
                <a:spcPct val="20000"/>
              </a:spcBef>
              <a:buClr>
                <a:schemeClr val="tx2"/>
              </a:buClr>
              <a:buFont typeface="Wingdings" charset="2"/>
              <a:buNone/>
            </a:pPr>
            <a:r>
              <a:rPr lang="en-US" sz="1600" dirty="0">
                <a:solidFill>
                  <a:schemeClr val="bg1">
                    <a:lumMod val="50000"/>
                  </a:schemeClr>
                </a:solidFill>
                <a:latin typeface="Open Sans (Body)"/>
                <a:ea typeface="Open Sans" panose="020B0606030504020204" pitchFamily="34" charset="0"/>
                <a:cs typeface="Open Sans" panose="020B0606030504020204" pitchFamily="34" charset="0"/>
              </a:rPr>
              <a:t>Insight and influence programs aligned to your business goals</a:t>
            </a:r>
          </a:p>
        </p:txBody>
      </p:sp>
      <p:sp>
        <p:nvSpPr>
          <p:cNvPr id="41" name="Rounded Rectangle 33"/>
          <p:cNvSpPr/>
          <p:nvPr/>
        </p:nvSpPr>
        <p:spPr>
          <a:xfrm>
            <a:off x="8866909" y="5350477"/>
            <a:ext cx="3011644" cy="825223"/>
          </a:xfrm>
          <a:prstGeom prst="roundRect">
            <a:avLst/>
          </a:prstGeom>
          <a:solidFill>
            <a:srgbClr val="FFCD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Narrow" panose="020B0606020202030204" pitchFamily="34" charset="0"/>
              </a:rPr>
              <a:t>IDC Branded Events</a:t>
            </a:r>
          </a:p>
        </p:txBody>
      </p:sp>
      <p:pic>
        <p:nvPicPr>
          <p:cNvPr id="47" name="Picture 46"/>
          <p:cNvPicPr>
            <a:picLocks noChangeAspect="1"/>
          </p:cNvPicPr>
          <p:nvPr/>
        </p:nvPicPr>
        <p:blipFill>
          <a:blip r:embed="rId6"/>
          <a:stretch>
            <a:fillRect/>
          </a:stretch>
        </p:blipFill>
        <p:spPr>
          <a:xfrm>
            <a:off x="8110565" y="5473341"/>
            <a:ext cx="609600" cy="628650"/>
          </a:xfrm>
          <a:prstGeom prst="rect">
            <a:avLst/>
          </a:prstGeom>
        </p:spPr>
      </p:pic>
      <p:pic>
        <p:nvPicPr>
          <p:cNvPr id="2" name="Picture 1">
            <a:extLst>
              <a:ext uri="{FF2B5EF4-FFF2-40B4-BE49-F238E27FC236}">
                <a16:creationId xmlns="" xmlns:a16="http://schemas.microsoft.com/office/drawing/2014/main" id="{A536F2CD-8237-4DA5-B07B-25CDDF375908}"/>
              </a:ext>
            </a:extLst>
          </p:cNvPr>
          <p:cNvPicPr>
            <a:picLocks noChangeAspect="1"/>
          </p:cNvPicPr>
          <p:nvPr/>
        </p:nvPicPr>
        <p:blipFill>
          <a:blip r:embed="rId7"/>
          <a:stretch>
            <a:fillRect/>
          </a:stretch>
        </p:blipFill>
        <p:spPr>
          <a:xfrm>
            <a:off x="647063" y="2137605"/>
            <a:ext cx="4276190" cy="4038095"/>
          </a:xfrm>
          <a:prstGeom prst="rect">
            <a:avLst/>
          </a:prstGeom>
        </p:spPr>
      </p:pic>
    </p:spTree>
    <p:extLst>
      <p:ext uri="{BB962C8B-B14F-4D97-AF65-F5344CB8AC3E}">
        <p14:creationId xmlns:p14="http://schemas.microsoft.com/office/powerpoint/2010/main" val="334989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infinity gif">
            <a:extLst>
              <a:ext uri="{FF2B5EF4-FFF2-40B4-BE49-F238E27FC236}">
                <a16:creationId xmlns="" xmlns:a16="http://schemas.microsoft.com/office/drawing/2014/main" id="{7CFF35D4-1518-49A7-8712-03D663DBF72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0301" y="1734135"/>
            <a:ext cx="5125659" cy="384424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 xmlns:a16="http://schemas.microsoft.com/office/drawing/2014/main" id="{56097855-4F7D-453F-B8DB-7F897F9549C6}"/>
              </a:ext>
            </a:extLst>
          </p:cNvPr>
          <p:cNvSpPr>
            <a:spLocks noGrp="1"/>
          </p:cNvSpPr>
          <p:nvPr>
            <p:ph type="sldNum" sz="quarter" idx="12"/>
          </p:nvPr>
        </p:nvSpPr>
        <p:spPr/>
        <p:txBody>
          <a:bodyPr/>
          <a:lstStyle/>
          <a:p>
            <a:fld id="{30879362-658A-E344-B7E9-F19991414F7F}" type="slidenum">
              <a:rPr lang="en-US" smtClean="0"/>
              <a:pPr/>
              <a:t>7</a:t>
            </a:fld>
            <a:endParaRPr lang="en-US"/>
          </a:p>
        </p:txBody>
      </p:sp>
      <p:sp>
        <p:nvSpPr>
          <p:cNvPr id="5" name="Rectangle 4">
            <a:extLst>
              <a:ext uri="{FF2B5EF4-FFF2-40B4-BE49-F238E27FC236}">
                <a16:creationId xmlns="" xmlns:a16="http://schemas.microsoft.com/office/drawing/2014/main" id="{655147C9-F2A4-4497-993A-92D350588093}"/>
              </a:ext>
            </a:extLst>
          </p:cNvPr>
          <p:cNvSpPr/>
          <p:nvPr/>
        </p:nvSpPr>
        <p:spPr>
          <a:xfrm>
            <a:off x="551384" y="1594137"/>
            <a:ext cx="6064718" cy="646331"/>
          </a:xfrm>
          <a:prstGeom prst="rect">
            <a:avLst/>
          </a:prstGeom>
        </p:spPr>
        <p:txBody>
          <a:bodyPr wrap="square">
            <a:spAutoFit/>
          </a:bodyPr>
          <a:lstStyle/>
          <a:p>
            <a:r>
              <a:rPr lang="en-US" dirty="0">
                <a:solidFill>
                  <a:srgbClr val="666666"/>
                </a:solidFill>
                <a:latin typeface="Raleway"/>
              </a:rPr>
              <a:t>Buyers are </a:t>
            </a:r>
            <a:r>
              <a:rPr lang="en-US" b="1" dirty="0">
                <a:solidFill>
                  <a:srgbClr val="666666"/>
                </a:solidFill>
                <a:latin typeface="Raleway"/>
              </a:rPr>
              <a:t>57% of the way down the sales path </a:t>
            </a:r>
            <a:r>
              <a:rPr lang="en-US" dirty="0">
                <a:solidFill>
                  <a:srgbClr val="666666"/>
                </a:solidFill>
                <a:latin typeface="Raleway"/>
              </a:rPr>
              <a:t>by the time they engage with YOUR website?</a:t>
            </a:r>
            <a:endParaRPr lang="en-US" dirty="0"/>
          </a:p>
        </p:txBody>
      </p:sp>
      <p:sp>
        <p:nvSpPr>
          <p:cNvPr id="8" name="Rectangle 7">
            <a:extLst>
              <a:ext uri="{FF2B5EF4-FFF2-40B4-BE49-F238E27FC236}">
                <a16:creationId xmlns="" xmlns:a16="http://schemas.microsoft.com/office/drawing/2014/main" id="{96DD3B77-9088-4E78-8566-D066CF796CD3}"/>
              </a:ext>
            </a:extLst>
          </p:cNvPr>
          <p:cNvSpPr/>
          <p:nvPr/>
        </p:nvSpPr>
        <p:spPr>
          <a:xfrm>
            <a:off x="610301" y="4846248"/>
            <a:ext cx="6005801" cy="646331"/>
          </a:xfrm>
          <a:prstGeom prst="rect">
            <a:avLst/>
          </a:prstGeom>
          <a:solidFill>
            <a:schemeClr val="bg1"/>
          </a:solidFill>
        </p:spPr>
        <p:txBody>
          <a:bodyPr wrap="square">
            <a:spAutoFit/>
          </a:bodyPr>
          <a:lstStyle/>
          <a:p>
            <a:r>
              <a:rPr lang="en-US" b="1" dirty="0">
                <a:solidFill>
                  <a:srgbClr val="666666"/>
                </a:solidFill>
                <a:latin typeface="Raleway"/>
              </a:rPr>
              <a:t>71% of customers </a:t>
            </a:r>
            <a:r>
              <a:rPr lang="en-US" dirty="0">
                <a:solidFill>
                  <a:srgbClr val="666666"/>
                </a:solidFill>
                <a:latin typeface="Raleway"/>
              </a:rPr>
              <a:t>who </a:t>
            </a:r>
            <a:r>
              <a:rPr lang="en-US" b="1" dirty="0">
                <a:solidFill>
                  <a:srgbClr val="666666"/>
                </a:solidFill>
                <a:latin typeface="Raleway"/>
              </a:rPr>
              <a:t>ended</a:t>
            </a:r>
            <a:r>
              <a:rPr lang="en-US" dirty="0">
                <a:solidFill>
                  <a:srgbClr val="666666"/>
                </a:solidFill>
                <a:latin typeface="Raleway"/>
              </a:rPr>
              <a:t> a business relationship did so because of a </a:t>
            </a:r>
            <a:r>
              <a:rPr lang="en-US" b="1" dirty="0">
                <a:solidFill>
                  <a:srgbClr val="666666"/>
                </a:solidFill>
                <a:latin typeface="Raleway"/>
              </a:rPr>
              <a:t>poor customer service experience?</a:t>
            </a:r>
            <a:endParaRPr lang="en-US" b="1" dirty="0"/>
          </a:p>
        </p:txBody>
      </p:sp>
      <p:sp>
        <p:nvSpPr>
          <p:cNvPr id="11" name="Rectangle 10">
            <a:extLst>
              <a:ext uri="{FF2B5EF4-FFF2-40B4-BE49-F238E27FC236}">
                <a16:creationId xmlns="" xmlns:a16="http://schemas.microsoft.com/office/drawing/2014/main" id="{48FDDEFC-A7F7-4981-BD88-2538CFDECF27}"/>
              </a:ext>
            </a:extLst>
          </p:cNvPr>
          <p:cNvSpPr/>
          <p:nvPr/>
        </p:nvSpPr>
        <p:spPr>
          <a:xfrm>
            <a:off x="5879976" y="3060802"/>
            <a:ext cx="6096000" cy="646331"/>
          </a:xfrm>
          <a:prstGeom prst="rect">
            <a:avLst/>
          </a:prstGeom>
        </p:spPr>
        <p:txBody>
          <a:bodyPr wrap="square">
            <a:spAutoFit/>
          </a:bodyPr>
          <a:lstStyle/>
          <a:p>
            <a:r>
              <a:rPr lang="en-US" b="1" dirty="0">
                <a:solidFill>
                  <a:srgbClr val="666666"/>
                </a:solidFill>
                <a:latin typeface="Raleway"/>
              </a:rPr>
              <a:t>Blow up the funnel: </a:t>
            </a:r>
            <a:r>
              <a:rPr lang="en-US" dirty="0">
                <a:solidFill>
                  <a:srgbClr val="666666"/>
                </a:solidFill>
                <a:latin typeface="Raleway"/>
              </a:rPr>
              <a:t>Buyers access digital information and listen to </a:t>
            </a:r>
            <a:r>
              <a:rPr lang="en-US" b="1" dirty="0">
                <a:solidFill>
                  <a:srgbClr val="666666"/>
                </a:solidFill>
                <a:latin typeface="Raleway"/>
              </a:rPr>
              <a:t>peers </a:t>
            </a:r>
            <a:r>
              <a:rPr lang="en-US" dirty="0">
                <a:solidFill>
                  <a:srgbClr val="666666"/>
                </a:solidFill>
                <a:latin typeface="Raleway"/>
              </a:rPr>
              <a:t>throughout their decision-journey</a:t>
            </a:r>
            <a:r>
              <a:rPr lang="en-US" b="1" dirty="0">
                <a:solidFill>
                  <a:srgbClr val="666666"/>
                </a:solidFill>
                <a:latin typeface="Raleway"/>
              </a:rPr>
              <a:t>?</a:t>
            </a:r>
            <a:endParaRPr lang="en-US" dirty="0">
              <a:solidFill>
                <a:srgbClr val="666666"/>
              </a:solidFill>
              <a:latin typeface="Raleway"/>
            </a:endParaRPr>
          </a:p>
        </p:txBody>
      </p:sp>
      <p:sp>
        <p:nvSpPr>
          <p:cNvPr id="12" name="Rectangle 11">
            <a:extLst>
              <a:ext uri="{FF2B5EF4-FFF2-40B4-BE49-F238E27FC236}">
                <a16:creationId xmlns="" xmlns:a16="http://schemas.microsoft.com/office/drawing/2014/main" id="{EB7340E7-375F-4CF8-BB70-081AEF2C1FA4}"/>
              </a:ext>
            </a:extLst>
          </p:cNvPr>
          <p:cNvSpPr/>
          <p:nvPr/>
        </p:nvSpPr>
        <p:spPr>
          <a:xfrm>
            <a:off x="4065642" y="6426499"/>
            <a:ext cx="10716523" cy="369332"/>
          </a:xfrm>
          <a:prstGeom prst="rect">
            <a:avLst/>
          </a:prstGeom>
        </p:spPr>
        <p:txBody>
          <a:bodyPr vert="horz" lIns="91440" tIns="45720" rIns="91440" bIns="45720" rtlCol="0" anchor="ctr"/>
          <a:lstStyle/>
          <a:p>
            <a:r>
              <a:rPr lang="en-US" sz="800" dirty="0">
                <a:solidFill>
                  <a:schemeClr val="bg1">
                    <a:lumMod val="75000"/>
                  </a:schemeClr>
                </a:solidFill>
              </a:rPr>
              <a:t> Sources: IDC’s U.S. 2017 Small &amp; Mid-sized Business annual survey Jan 2017, N=800 / </a:t>
            </a:r>
            <a:r>
              <a:rPr lang="en-US" sz="800" dirty="0">
                <a:solidFill>
                  <a:schemeClr val="bg1">
                    <a:lumMod val="75000"/>
                  </a:schemeClr>
                </a:solidFill>
                <a:hlinkClick r:id="rId3"/>
              </a:rPr>
              <a:t>Forbes</a:t>
            </a:r>
            <a:endParaRPr lang="en-US" sz="800" dirty="0">
              <a:solidFill>
                <a:schemeClr val="bg1">
                  <a:lumMod val="75000"/>
                </a:schemeClr>
              </a:solidFill>
            </a:endParaRPr>
          </a:p>
        </p:txBody>
      </p:sp>
      <p:cxnSp>
        <p:nvCxnSpPr>
          <p:cNvPr id="27" name="Straight Connector 26">
            <a:extLst>
              <a:ext uri="{FF2B5EF4-FFF2-40B4-BE49-F238E27FC236}">
                <a16:creationId xmlns="" xmlns:a16="http://schemas.microsoft.com/office/drawing/2014/main" id="{55355F36-4FCE-4878-B286-88357DCB68BE}"/>
              </a:ext>
            </a:extLst>
          </p:cNvPr>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31" name="Title 2">
            <a:extLst>
              <a:ext uri="{FF2B5EF4-FFF2-40B4-BE49-F238E27FC236}">
                <a16:creationId xmlns="" xmlns:a16="http://schemas.microsoft.com/office/drawing/2014/main" id="{B2255580-6613-4D08-AE4E-AE39AB08A160}"/>
              </a:ext>
            </a:extLst>
          </p:cNvPr>
          <p:cNvSpPr txBox="1">
            <a:spLocks/>
          </p:cNvSpPr>
          <p:nvPr/>
        </p:nvSpPr>
        <p:spPr>
          <a:xfrm>
            <a:off x="381000" y="38821"/>
            <a:ext cx="11430000" cy="9445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ltLang="en-US" sz="3000" dirty="0"/>
              <a:t>Do you know that…</a:t>
            </a:r>
            <a:endParaRPr lang="es-MX" sz="3000" dirty="0"/>
          </a:p>
        </p:txBody>
      </p:sp>
      <p:pic>
        <p:nvPicPr>
          <p:cNvPr id="1026" name="Picture 2" descr="Resultado de imagen para path marketing">
            <a:extLst>
              <a:ext uri="{FF2B5EF4-FFF2-40B4-BE49-F238E27FC236}">
                <a16:creationId xmlns="" xmlns:a16="http://schemas.microsoft.com/office/drawing/2014/main" id="{AB46B955-5D5F-47CA-89A6-556F46EDC6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00" b="23867"/>
          <a:stretch/>
        </p:blipFill>
        <p:spPr bwMode="auto">
          <a:xfrm>
            <a:off x="7392144" y="1283958"/>
            <a:ext cx="3744416" cy="14349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end a business relationship">
            <a:extLst>
              <a:ext uri="{FF2B5EF4-FFF2-40B4-BE49-F238E27FC236}">
                <a16:creationId xmlns="" xmlns:a16="http://schemas.microsoft.com/office/drawing/2014/main" id="{F052A875-9680-46B4-AE44-7DB8F1D1B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5261" y="4502279"/>
            <a:ext cx="3575720" cy="165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8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4326F5D-3D2F-443E-9F3A-5EA34A929C82}"/>
              </a:ext>
            </a:extLst>
          </p:cNvPr>
          <p:cNvSpPr>
            <a:spLocks noGrp="1"/>
          </p:cNvSpPr>
          <p:nvPr>
            <p:ph type="sldNum" sz="quarter" idx="12"/>
          </p:nvPr>
        </p:nvSpPr>
        <p:spPr/>
        <p:txBody>
          <a:bodyPr/>
          <a:lstStyle/>
          <a:p>
            <a:fld id="{30879362-658A-E344-B7E9-F19991414F7F}" type="slidenum">
              <a:rPr lang="en-US" smtClean="0"/>
              <a:pPr/>
              <a:t>8</a:t>
            </a:fld>
            <a:endParaRPr lang="en-US"/>
          </a:p>
        </p:txBody>
      </p:sp>
      <p:sp>
        <p:nvSpPr>
          <p:cNvPr id="4" name="Footer Placeholder 3">
            <a:extLst>
              <a:ext uri="{FF2B5EF4-FFF2-40B4-BE49-F238E27FC236}">
                <a16:creationId xmlns="" xmlns:a16="http://schemas.microsoft.com/office/drawing/2014/main" id="{32FB1D0C-A9F7-4E3F-A370-A7E28A9DCF0F}"/>
              </a:ext>
            </a:extLst>
          </p:cNvPr>
          <p:cNvSpPr>
            <a:spLocks noGrp="1"/>
          </p:cNvSpPr>
          <p:nvPr>
            <p:ph type="ftr" sz="quarter" idx="11"/>
          </p:nvPr>
        </p:nvSpPr>
        <p:spPr/>
        <p:txBody>
          <a:bodyPr/>
          <a:lstStyle/>
          <a:p>
            <a:pPr algn="r"/>
            <a:r>
              <a:rPr lang="en-US"/>
              <a:t>© IDC</a:t>
            </a:r>
            <a:endParaRPr lang="en-US" dirty="0"/>
          </a:p>
        </p:txBody>
      </p:sp>
      <p:grpSp>
        <p:nvGrpSpPr>
          <p:cNvPr id="20" name="Group 19">
            <a:extLst>
              <a:ext uri="{FF2B5EF4-FFF2-40B4-BE49-F238E27FC236}">
                <a16:creationId xmlns="" xmlns:a16="http://schemas.microsoft.com/office/drawing/2014/main" id="{E58CFEB1-8F5B-4750-93FF-479618332190}"/>
              </a:ext>
            </a:extLst>
          </p:cNvPr>
          <p:cNvGrpSpPr/>
          <p:nvPr/>
        </p:nvGrpSpPr>
        <p:grpSpPr>
          <a:xfrm>
            <a:off x="3647728" y="2730856"/>
            <a:ext cx="5472608" cy="2884084"/>
            <a:chOff x="9264352" y="260648"/>
            <a:chExt cx="2999657" cy="1343087"/>
          </a:xfrm>
        </p:grpSpPr>
        <p:grpSp>
          <p:nvGrpSpPr>
            <p:cNvPr id="5" name="Group 4">
              <a:extLst>
                <a:ext uri="{FF2B5EF4-FFF2-40B4-BE49-F238E27FC236}">
                  <a16:creationId xmlns="" xmlns:a16="http://schemas.microsoft.com/office/drawing/2014/main" id="{18C16A94-F06C-4191-B73D-1B21E41E6C37}"/>
                </a:ext>
              </a:extLst>
            </p:cNvPr>
            <p:cNvGrpSpPr/>
            <p:nvPr/>
          </p:nvGrpSpPr>
          <p:grpSpPr>
            <a:xfrm>
              <a:off x="9354513" y="542859"/>
              <a:ext cx="2678154" cy="1060876"/>
              <a:chOff x="1116711" y="1442509"/>
              <a:chExt cx="6910580" cy="3773085"/>
            </a:xfrm>
          </p:grpSpPr>
          <p:grpSp>
            <p:nvGrpSpPr>
              <p:cNvPr id="6" name="Group 5">
                <a:extLst>
                  <a:ext uri="{FF2B5EF4-FFF2-40B4-BE49-F238E27FC236}">
                    <a16:creationId xmlns="" xmlns:a16="http://schemas.microsoft.com/office/drawing/2014/main" id="{A4B753F8-E9F2-46B5-9B9E-C193BF373931}"/>
                  </a:ext>
                </a:extLst>
              </p:cNvPr>
              <p:cNvGrpSpPr/>
              <p:nvPr/>
            </p:nvGrpSpPr>
            <p:grpSpPr>
              <a:xfrm>
                <a:off x="1116711" y="1442509"/>
                <a:ext cx="6910580" cy="3109761"/>
                <a:chOff x="1828800" y="1398777"/>
                <a:chExt cx="5486400" cy="2468880"/>
              </a:xfrm>
            </p:grpSpPr>
            <p:pic>
              <p:nvPicPr>
                <p:cNvPr id="11" name="Picture 10" descr="Untitled-1.png">
                  <a:extLst>
                    <a:ext uri="{FF2B5EF4-FFF2-40B4-BE49-F238E27FC236}">
                      <a16:creationId xmlns="" xmlns:a16="http://schemas.microsoft.com/office/drawing/2014/main" id="{43487C50-27C5-4C53-8CB8-3B816D40EBC2}"/>
                    </a:ext>
                  </a:extLst>
                </p:cNvPr>
                <p:cNvPicPr>
                  <a:picLocks/>
                </p:cNvPicPr>
                <p:nvPr/>
              </p:nvPicPr>
              <p:blipFill>
                <a:blip r:embed="rId2" cstate="print"/>
                <a:stretch>
                  <a:fillRect/>
                </a:stretch>
              </p:blipFill>
              <p:spPr>
                <a:xfrm>
                  <a:off x="1828800" y="1398777"/>
                  <a:ext cx="5486400" cy="2468880"/>
                </a:xfrm>
                <a:prstGeom prst="rect">
                  <a:avLst/>
                </a:prstGeom>
              </p:spPr>
            </p:pic>
            <p:grpSp>
              <p:nvGrpSpPr>
                <p:cNvPr id="12" name="Group 11">
                  <a:extLst>
                    <a:ext uri="{FF2B5EF4-FFF2-40B4-BE49-F238E27FC236}">
                      <a16:creationId xmlns="" xmlns:a16="http://schemas.microsoft.com/office/drawing/2014/main" id="{18577EC8-39C9-4F0E-A58C-61B69F85CE68}"/>
                    </a:ext>
                  </a:extLst>
                </p:cNvPr>
                <p:cNvGrpSpPr/>
                <p:nvPr/>
              </p:nvGrpSpPr>
              <p:grpSpPr>
                <a:xfrm>
                  <a:off x="2117158" y="1817946"/>
                  <a:ext cx="4896503" cy="2029659"/>
                  <a:chOff x="2117158" y="1817946"/>
                  <a:chExt cx="4896503" cy="2029659"/>
                </a:xfrm>
              </p:grpSpPr>
              <p:sp>
                <p:nvSpPr>
                  <p:cNvPr id="13" name="Rectangle 12">
                    <a:extLst>
                      <a:ext uri="{FF2B5EF4-FFF2-40B4-BE49-F238E27FC236}">
                        <a16:creationId xmlns="" xmlns:a16="http://schemas.microsoft.com/office/drawing/2014/main" id="{8A4E8778-DB6A-44C8-A3EC-178F9212AED9}"/>
                      </a:ext>
                    </a:extLst>
                  </p:cNvPr>
                  <p:cNvSpPr/>
                  <p:nvPr/>
                </p:nvSpPr>
                <p:spPr>
                  <a:xfrm rot="18329991">
                    <a:off x="2274633" y="1910074"/>
                    <a:ext cx="1780056" cy="2095006"/>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a:ln>
                          <a:solidFill>
                            <a:schemeClr val="tx1"/>
                          </a:solidFill>
                        </a:ln>
                      </a:rPr>
                      <a:t>E</a:t>
                    </a:r>
                    <a:r>
                      <a:rPr lang="en-US" sz="2000" b="1" dirty="0">
                        <a:ln>
                          <a:solidFill>
                            <a:schemeClr val="tx1"/>
                          </a:solidFill>
                        </a:ln>
                      </a:rPr>
                      <a:t> v a l u a t e</a:t>
                    </a:r>
                  </a:p>
                </p:txBody>
              </p:sp>
              <p:sp>
                <p:nvSpPr>
                  <p:cNvPr id="14" name="Rectangle 13">
                    <a:extLst>
                      <a:ext uri="{FF2B5EF4-FFF2-40B4-BE49-F238E27FC236}">
                        <a16:creationId xmlns="" xmlns:a16="http://schemas.microsoft.com/office/drawing/2014/main" id="{6EAF085E-FB11-4D9C-9215-3EB5207FD36E}"/>
                      </a:ext>
                    </a:extLst>
                  </p:cNvPr>
                  <p:cNvSpPr/>
                  <p:nvPr/>
                </p:nvSpPr>
                <p:spPr>
                  <a:xfrm rot="4270456">
                    <a:off x="5124648" y="1775761"/>
                    <a:ext cx="1780057" cy="1864428"/>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a:ln>
                          <a:solidFill>
                            <a:schemeClr val="tx1"/>
                          </a:solidFill>
                        </a:ln>
                      </a:rPr>
                      <a:t>R</a:t>
                    </a:r>
                    <a:r>
                      <a:rPr lang="en-US" sz="2000" b="1" dirty="0">
                        <a:ln>
                          <a:solidFill>
                            <a:schemeClr val="tx1"/>
                          </a:solidFill>
                        </a:ln>
                      </a:rPr>
                      <a:t> e n e w</a:t>
                    </a:r>
                  </a:p>
                </p:txBody>
              </p:sp>
              <p:sp>
                <p:nvSpPr>
                  <p:cNvPr id="15" name="Rectangle 14">
                    <a:extLst>
                      <a:ext uri="{FF2B5EF4-FFF2-40B4-BE49-F238E27FC236}">
                        <a16:creationId xmlns="" xmlns:a16="http://schemas.microsoft.com/office/drawing/2014/main" id="{C09DAF98-0101-4F3E-B911-9FC62EE861D9}"/>
                      </a:ext>
                    </a:extLst>
                  </p:cNvPr>
                  <p:cNvSpPr/>
                  <p:nvPr/>
                </p:nvSpPr>
                <p:spPr>
                  <a:xfrm rot="20269450">
                    <a:off x="2398178" y="2343951"/>
                    <a:ext cx="2062783" cy="1122759"/>
                  </a:xfrm>
                  <a:prstGeom prst="rect">
                    <a:avLst/>
                  </a:prstGeom>
                  <a:noFill/>
                </p:spPr>
                <p:txBody>
                  <a:bodyPr spcFirstLastPara="1" wrap="none" lIns="91440" tIns="45720" rIns="91440" bIns="45720" numCol="1">
                    <a:prstTxWarp prst="textArchDown">
                      <a:avLst>
                        <a:gd name="adj" fmla="val 20769590"/>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a:ln>
                          <a:solidFill>
                            <a:schemeClr val="bg1"/>
                          </a:solidFill>
                        </a:ln>
                        <a:solidFill>
                          <a:schemeClr val="bg1"/>
                        </a:solidFill>
                      </a:rPr>
                      <a:t>E</a:t>
                    </a:r>
                    <a:r>
                      <a:rPr lang="en-US" sz="2000" b="1" dirty="0">
                        <a:ln>
                          <a:solidFill>
                            <a:schemeClr val="bg1"/>
                          </a:solidFill>
                        </a:ln>
                        <a:solidFill>
                          <a:schemeClr val="bg1"/>
                        </a:solidFill>
                      </a:rPr>
                      <a:t> x p l o r e</a:t>
                    </a:r>
                  </a:p>
                </p:txBody>
              </p:sp>
              <p:sp>
                <p:nvSpPr>
                  <p:cNvPr id="16" name="Rectangle 15">
                    <a:extLst>
                      <a:ext uri="{FF2B5EF4-FFF2-40B4-BE49-F238E27FC236}">
                        <a16:creationId xmlns="" xmlns:a16="http://schemas.microsoft.com/office/drawing/2014/main" id="{E1835C4C-5092-4E1F-9BC9-B0A57F7F50AD}"/>
                      </a:ext>
                    </a:extLst>
                  </p:cNvPr>
                  <p:cNvSpPr/>
                  <p:nvPr/>
                </p:nvSpPr>
                <p:spPr>
                  <a:xfrm rot="19733318">
                    <a:off x="4520461" y="1966475"/>
                    <a:ext cx="2022804" cy="640473"/>
                  </a:xfrm>
                  <a:prstGeom prst="rect">
                    <a:avLst/>
                  </a:prstGeom>
                  <a:noFill/>
                </p:spPr>
                <p:txBody>
                  <a:bodyPr spcFirstLastPara="1" wrap="none" lIns="91440" tIns="45720" rIns="91440" bIns="45720" numCol="1">
                    <a:prstTxWarp prst="textArchUp">
                      <a:avLst>
                        <a:gd name="adj" fmla="val 11950206"/>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a:ln>
                          <a:solidFill>
                            <a:schemeClr val="bg1"/>
                          </a:solidFill>
                        </a:ln>
                        <a:solidFill>
                          <a:schemeClr val="bg1"/>
                        </a:solidFill>
                      </a:rPr>
                      <a:t>A</a:t>
                    </a:r>
                    <a:r>
                      <a:rPr lang="en-US" sz="2000" b="1" dirty="0">
                        <a:ln>
                          <a:solidFill>
                            <a:schemeClr val="bg1"/>
                          </a:solidFill>
                        </a:ln>
                        <a:solidFill>
                          <a:schemeClr val="bg1"/>
                        </a:solidFill>
                      </a:rPr>
                      <a:t>dvocate</a:t>
                    </a:r>
                  </a:p>
                </p:txBody>
              </p:sp>
              <p:sp>
                <p:nvSpPr>
                  <p:cNvPr id="17" name="Rectangle 16">
                    <a:extLst>
                      <a:ext uri="{FF2B5EF4-FFF2-40B4-BE49-F238E27FC236}">
                        <a16:creationId xmlns="" xmlns:a16="http://schemas.microsoft.com/office/drawing/2014/main" id="{23637724-F5D7-4471-A62B-E30B54743E67}"/>
                      </a:ext>
                    </a:extLst>
                  </p:cNvPr>
                  <p:cNvSpPr/>
                  <p:nvPr/>
                </p:nvSpPr>
                <p:spPr>
                  <a:xfrm rot="2237292">
                    <a:off x="3545150" y="2143190"/>
                    <a:ext cx="1528168" cy="52611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a:ln>
                          <a:solidFill>
                            <a:schemeClr val="bg1"/>
                          </a:solidFill>
                        </a:ln>
                        <a:solidFill>
                          <a:schemeClr val="bg1"/>
                        </a:solidFill>
                      </a:rPr>
                      <a:t>P</a:t>
                    </a:r>
                    <a:r>
                      <a:rPr lang="en-US" sz="2000" b="1" dirty="0">
                        <a:ln>
                          <a:solidFill>
                            <a:schemeClr val="bg1"/>
                          </a:solidFill>
                        </a:ln>
                        <a:solidFill>
                          <a:schemeClr val="bg1"/>
                        </a:solidFill>
                      </a:rPr>
                      <a:t>urchase</a:t>
                    </a:r>
                  </a:p>
                </p:txBody>
              </p:sp>
              <p:sp>
                <p:nvSpPr>
                  <p:cNvPr id="18" name="Rectangle 17">
                    <a:extLst>
                      <a:ext uri="{FF2B5EF4-FFF2-40B4-BE49-F238E27FC236}">
                        <a16:creationId xmlns="" xmlns:a16="http://schemas.microsoft.com/office/drawing/2014/main" id="{58DBFC46-75B6-4203-B92E-2955FE262F89}"/>
                      </a:ext>
                    </a:extLst>
                  </p:cNvPr>
                  <p:cNvSpPr/>
                  <p:nvPr/>
                </p:nvSpPr>
                <p:spPr>
                  <a:xfrm rot="321734">
                    <a:off x="4950878" y="2391577"/>
                    <a:ext cx="2062783" cy="1122759"/>
                  </a:xfrm>
                  <a:prstGeom prst="rect">
                    <a:avLst/>
                  </a:prstGeom>
                  <a:noFill/>
                </p:spPr>
                <p:txBody>
                  <a:bodyPr spcFirstLastPara="1" wrap="none" lIns="91440" tIns="45720" rIns="91440" bIns="45720" numCol="1">
                    <a:prstTxWarp prst="textArchDown">
                      <a:avLst>
                        <a:gd name="adj" fmla="val 20802952"/>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a:ln>
                          <a:solidFill>
                            <a:schemeClr val="tx1"/>
                          </a:solidFill>
                        </a:ln>
                      </a:rPr>
                      <a:t>E</a:t>
                    </a:r>
                    <a:r>
                      <a:rPr lang="en-US" sz="2000" b="1" dirty="0">
                        <a:ln>
                          <a:solidFill>
                            <a:schemeClr val="tx1"/>
                          </a:solidFill>
                        </a:ln>
                      </a:rPr>
                      <a:t> x p a n d</a:t>
                    </a:r>
                  </a:p>
                </p:txBody>
              </p:sp>
            </p:grpSp>
          </p:grpSp>
          <p:pic>
            <p:nvPicPr>
              <p:cNvPr id="7" name="Picture 2">
                <a:extLst>
                  <a:ext uri="{FF2B5EF4-FFF2-40B4-BE49-F238E27FC236}">
                    <a16:creationId xmlns="" xmlns:a16="http://schemas.microsoft.com/office/drawing/2014/main" id="{B86D714A-A146-40F0-9288-5E2BDBA640B6}"/>
                  </a:ext>
                </a:extLst>
              </p:cNvPr>
              <p:cNvPicPr>
                <a:picLocks noChangeAspect="1" noChangeArrowheads="1"/>
              </p:cNvPicPr>
              <p:nvPr/>
            </p:nvPicPr>
            <p:blipFill>
              <a:blip r:embed="rId3"/>
              <a:srcRect/>
              <a:stretch>
                <a:fillRect/>
              </a:stretch>
            </p:blipFill>
            <p:spPr bwMode="auto">
              <a:xfrm rot="16200000">
                <a:off x="2585411" y="2911206"/>
                <a:ext cx="421914" cy="3359310"/>
              </a:xfrm>
              <a:prstGeom prst="rect">
                <a:avLst/>
              </a:prstGeom>
              <a:noFill/>
              <a:ln w="9525">
                <a:noFill/>
                <a:miter lim="800000"/>
                <a:headEnd/>
                <a:tailEnd/>
              </a:ln>
              <a:effectLst/>
            </p:spPr>
          </p:pic>
          <p:pic>
            <p:nvPicPr>
              <p:cNvPr id="8" name="Picture 2">
                <a:extLst>
                  <a:ext uri="{FF2B5EF4-FFF2-40B4-BE49-F238E27FC236}">
                    <a16:creationId xmlns="" xmlns:a16="http://schemas.microsoft.com/office/drawing/2014/main" id="{3365EF6F-27EC-443C-815A-10525C4FC721}"/>
                  </a:ext>
                </a:extLst>
              </p:cNvPr>
              <p:cNvPicPr>
                <a:picLocks noChangeAspect="1" noChangeArrowheads="1"/>
              </p:cNvPicPr>
              <p:nvPr/>
            </p:nvPicPr>
            <p:blipFill>
              <a:blip r:embed="rId3"/>
              <a:srcRect/>
              <a:stretch>
                <a:fillRect/>
              </a:stretch>
            </p:blipFill>
            <p:spPr bwMode="auto">
              <a:xfrm rot="16200000">
                <a:off x="6040698" y="2911206"/>
                <a:ext cx="421914" cy="3359310"/>
              </a:xfrm>
              <a:prstGeom prst="rect">
                <a:avLst/>
              </a:prstGeom>
              <a:noFill/>
              <a:ln w="9525">
                <a:noFill/>
                <a:miter lim="800000"/>
                <a:headEnd/>
                <a:tailEnd/>
              </a:ln>
              <a:effectLst/>
            </p:spPr>
          </p:pic>
          <p:sp>
            <p:nvSpPr>
              <p:cNvPr id="9" name="TextBox 8">
                <a:extLst>
                  <a:ext uri="{FF2B5EF4-FFF2-40B4-BE49-F238E27FC236}">
                    <a16:creationId xmlns="" xmlns:a16="http://schemas.microsoft.com/office/drawing/2014/main" id="{6FAA8D45-89CA-4F7B-8C1D-082F145D3CAD}"/>
                  </a:ext>
                </a:extLst>
              </p:cNvPr>
              <p:cNvSpPr txBox="1"/>
              <p:nvPr/>
            </p:nvSpPr>
            <p:spPr>
              <a:xfrm>
                <a:off x="1746273" y="4705836"/>
                <a:ext cx="1931568" cy="509758"/>
              </a:xfrm>
              <a:prstGeom prst="rect">
                <a:avLst/>
              </a:prstGeom>
              <a:noFill/>
            </p:spPr>
            <p:txBody>
              <a:bodyPr wrap="none" lIns="91440" rtlCol="0">
                <a:spAutoFit/>
              </a:bodyPr>
              <a:lstStyle/>
              <a:p>
                <a:pPr marL="274320" indent="-274320">
                  <a:spcAft>
                    <a:spcPts val="600"/>
                  </a:spcAft>
                  <a:buClr>
                    <a:schemeClr val="tx2"/>
                  </a:buClr>
                </a:pPr>
                <a:r>
                  <a:rPr lang="en-US" sz="1400" dirty="0"/>
                  <a:t>Creation Loop</a:t>
                </a:r>
              </a:p>
            </p:txBody>
          </p:sp>
          <p:sp>
            <p:nvSpPr>
              <p:cNvPr id="10" name="TextBox 9">
                <a:extLst>
                  <a:ext uri="{FF2B5EF4-FFF2-40B4-BE49-F238E27FC236}">
                    <a16:creationId xmlns="" xmlns:a16="http://schemas.microsoft.com/office/drawing/2014/main" id="{45087023-5893-422A-AA15-AD23ECB90591}"/>
                  </a:ext>
                </a:extLst>
              </p:cNvPr>
              <p:cNvSpPr txBox="1"/>
              <p:nvPr/>
            </p:nvSpPr>
            <p:spPr>
              <a:xfrm>
                <a:off x="5283267" y="4705836"/>
                <a:ext cx="1752458" cy="509758"/>
              </a:xfrm>
              <a:prstGeom prst="rect">
                <a:avLst/>
              </a:prstGeom>
              <a:noFill/>
            </p:spPr>
            <p:txBody>
              <a:bodyPr wrap="none" lIns="91440" rtlCol="0">
                <a:spAutoFit/>
              </a:bodyPr>
              <a:lstStyle/>
              <a:p>
                <a:pPr marL="274320" indent="-274320">
                  <a:spcAft>
                    <a:spcPts val="600"/>
                  </a:spcAft>
                  <a:buClr>
                    <a:schemeClr val="tx2"/>
                  </a:buClr>
                </a:pPr>
                <a:r>
                  <a:rPr lang="en-US" sz="1400" dirty="0"/>
                  <a:t>Loyalty Loop</a:t>
                </a:r>
              </a:p>
            </p:txBody>
          </p:sp>
        </p:grpSp>
        <p:sp>
          <p:nvSpPr>
            <p:cNvPr id="19" name="Rectangle 18">
              <a:extLst>
                <a:ext uri="{FF2B5EF4-FFF2-40B4-BE49-F238E27FC236}">
                  <a16:creationId xmlns="" xmlns:a16="http://schemas.microsoft.com/office/drawing/2014/main" id="{DD0146EA-DFA1-4AAF-9731-1680B54854DF}"/>
                </a:ext>
              </a:extLst>
            </p:cNvPr>
            <p:cNvSpPr/>
            <p:nvPr/>
          </p:nvSpPr>
          <p:spPr>
            <a:xfrm>
              <a:off x="9264352" y="260648"/>
              <a:ext cx="2999657" cy="214992"/>
            </a:xfrm>
            <a:prstGeom prst="rect">
              <a:avLst/>
            </a:prstGeom>
          </p:spPr>
          <p:txBody>
            <a:bodyPr wrap="square">
              <a:spAutoFit/>
            </a:bodyPr>
            <a:lstStyle/>
            <a:p>
              <a:r>
                <a:rPr lang="en-US" sz="2400" b="1" dirty="0">
                  <a:solidFill>
                    <a:srgbClr val="0070C0"/>
                  </a:solidFill>
                </a:rPr>
                <a:t>IDC Customer Experience Loop </a:t>
              </a:r>
            </a:p>
          </p:txBody>
        </p:sp>
      </p:grpSp>
      <p:sp>
        <p:nvSpPr>
          <p:cNvPr id="21" name="Rectangle 20">
            <a:extLst>
              <a:ext uri="{FF2B5EF4-FFF2-40B4-BE49-F238E27FC236}">
                <a16:creationId xmlns="" xmlns:a16="http://schemas.microsoft.com/office/drawing/2014/main" id="{8334CA4F-B9B4-41C2-B980-CAE7E8E382A2}"/>
              </a:ext>
            </a:extLst>
          </p:cNvPr>
          <p:cNvSpPr/>
          <p:nvPr/>
        </p:nvSpPr>
        <p:spPr>
          <a:xfrm>
            <a:off x="814507" y="1268760"/>
            <a:ext cx="10413451" cy="923330"/>
          </a:xfrm>
          <a:prstGeom prst="rect">
            <a:avLst/>
          </a:prstGeom>
        </p:spPr>
        <p:txBody>
          <a:bodyPr wrap="square">
            <a:spAutoFit/>
          </a:bodyPr>
          <a:lstStyle/>
          <a:p>
            <a:pPr algn="ctr"/>
            <a:r>
              <a:rPr lang="en-US" dirty="0">
                <a:solidFill>
                  <a:srgbClr val="666666"/>
                </a:solidFill>
                <a:latin typeface="+mj-lt"/>
              </a:rPr>
              <a:t>By thoughtfully generating and curating focused, informative </a:t>
            </a:r>
            <a:r>
              <a:rPr lang="en-US" b="1" dirty="0">
                <a:solidFill>
                  <a:srgbClr val="00B0F0"/>
                </a:solidFill>
                <a:latin typeface="+mj-lt"/>
              </a:rPr>
              <a:t>content</a:t>
            </a:r>
            <a:r>
              <a:rPr lang="en-US" dirty="0">
                <a:solidFill>
                  <a:srgbClr val="666666"/>
                </a:solidFill>
                <a:latin typeface="+mj-lt"/>
              </a:rPr>
              <a:t>, you can </a:t>
            </a:r>
            <a:r>
              <a:rPr lang="en-US" b="1" dirty="0">
                <a:solidFill>
                  <a:srgbClr val="00B0F0"/>
                </a:solidFill>
                <a:latin typeface="+mj-lt"/>
              </a:rPr>
              <a:t>guide</a:t>
            </a:r>
            <a:r>
              <a:rPr lang="en-US" dirty="0">
                <a:solidFill>
                  <a:srgbClr val="666666"/>
                </a:solidFill>
                <a:latin typeface="+mj-lt"/>
              </a:rPr>
              <a:t> and support </a:t>
            </a:r>
            <a:r>
              <a:rPr lang="en-US" b="1" dirty="0">
                <a:solidFill>
                  <a:srgbClr val="00B0F0"/>
                </a:solidFill>
                <a:latin typeface="+mj-lt"/>
              </a:rPr>
              <a:t>potential clients </a:t>
            </a:r>
            <a:r>
              <a:rPr lang="en-US" dirty="0">
                <a:solidFill>
                  <a:srgbClr val="666666"/>
                </a:solidFill>
                <a:latin typeface="+mj-lt"/>
              </a:rPr>
              <a:t>through their </a:t>
            </a:r>
            <a:r>
              <a:rPr lang="en-US" b="1" dirty="0">
                <a:solidFill>
                  <a:srgbClr val="00B0F0"/>
                </a:solidFill>
                <a:latin typeface="+mj-lt"/>
              </a:rPr>
              <a:t>buyer’s journey</a:t>
            </a:r>
            <a:r>
              <a:rPr lang="en-US" dirty="0">
                <a:solidFill>
                  <a:srgbClr val="666666"/>
                </a:solidFill>
                <a:latin typeface="+mj-lt"/>
              </a:rPr>
              <a:t>, and develop an engaged and </a:t>
            </a:r>
            <a:r>
              <a:rPr lang="en-US" b="1" dirty="0">
                <a:solidFill>
                  <a:srgbClr val="00B0F0"/>
                </a:solidFill>
                <a:latin typeface="+mj-lt"/>
              </a:rPr>
              <a:t>loyal customer base.</a:t>
            </a:r>
          </a:p>
        </p:txBody>
      </p:sp>
      <p:cxnSp>
        <p:nvCxnSpPr>
          <p:cNvPr id="32" name="Straight Connector 31">
            <a:extLst>
              <a:ext uri="{FF2B5EF4-FFF2-40B4-BE49-F238E27FC236}">
                <a16:creationId xmlns="" xmlns:a16="http://schemas.microsoft.com/office/drawing/2014/main" id="{4E119C83-8C0C-4108-A64B-8B1F648DA1F5}"/>
              </a:ext>
            </a:extLst>
          </p:cNvPr>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33" name="Title 2">
            <a:extLst>
              <a:ext uri="{FF2B5EF4-FFF2-40B4-BE49-F238E27FC236}">
                <a16:creationId xmlns="" xmlns:a16="http://schemas.microsoft.com/office/drawing/2014/main" id="{3B761D18-182F-4F89-B4EC-63D3F2DC24ED}"/>
              </a:ext>
            </a:extLst>
          </p:cNvPr>
          <p:cNvSpPr txBox="1">
            <a:spLocks/>
          </p:cNvSpPr>
          <p:nvPr/>
        </p:nvSpPr>
        <p:spPr>
          <a:xfrm>
            <a:off x="381000" y="38821"/>
            <a:ext cx="11430000" cy="9445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ltLang="en-US" sz="3000" dirty="0"/>
              <a:t>How to be more effective?</a:t>
            </a:r>
            <a:endParaRPr lang="es-MX" sz="3000" dirty="0"/>
          </a:p>
        </p:txBody>
      </p:sp>
    </p:spTree>
    <p:extLst>
      <p:ext uri="{BB962C8B-B14F-4D97-AF65-F5344CB8AC3E}">
        <p14:creationId xmlns:p14="http://schemas.microsoft.com/office/powerpoint/2010/main" val="392950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Box 196">
            <a:extLst>
              <a:ext uri="{FF2B5EF4-FFF2-40B4-BE49-F238E27FC236}">
                <a16:creationId xmlns="" xmlns:a16="http://schemas.microsoft.com/office/drawing/2014/main" id="{E03B1708-CFAF-48B2-B5F1-C5F3476564AA}"/>
              </a:ext>
            </a:extLst>
          </p:cNvPr>
          <p:cNvSpPr txBox="1"/>
          <p:nvPr/>
        </p:nvSpPr>
        <p:spPr>
          <a:xfrm>
            <a:off x="7169157" y="1988840"/>
            <a:ext cx="5022843" cy="4031873"/>
          </a:xfrm>
          <a:prstGeom prst="rect">
            <a:avLst/>
          </a:prstGeom>
          <a:noFill/>
        </p:spPr>
        <p:txBody>
          <a:bodyPr wrap="square" lIns="91440" rtlCol="0">
            <a:spAutoFit/>
          </a:bodyPr>
          <a:lstStyle/>
          <a:p>
            <a:pPr algn="ctr">
              <a:spcAft>
                <a:spcPts val="600"/>
              </a:spcAft>
              <a:buClr>
                <a:srgbClr val="42577D"/>
              </a:buClr>
            </a:pPr>
            <a:r>
              <a:rPr lang="en-US" sz="2000" b="1" dirty="0">
                <a:solidFill>
                  <a:srgbClr val="5D6195"/>
                </a:solidFill>
                <a:latin typeface="Open Sans" panose="020B0606030504020204" pitchFamily="34" charset="0"/>
                <a:ea typeface="Open Sans" panose="020B0606030504020204" pitchFamily="34" charset="0"/>
                <a:cs typeface="Open Sans" panose="020B0606030504020204" pitchFamily="34" charset="0"/>
              </a:rPr>
              <a:t>Through:</a:t>
            </a:r>
          </a:p>
          <a:p>
            <a:pPr marL="342900" indent="-342900">
              <a:spcAft>
                <a:spcPts val="600"/>
              </a:spcAft>
              <a:buClr>
                <a:srgbClr val="42577D"/>
              </a:buClr>
              <a:buFont typeface="+mj-lt"/>
              <a:buAutoNum type="arabicPeriod"/>
            </a:pPr>
            <a:endParaRPr lang="en-US" sz="1400" dirty="0"/>
          </a:p>
          <a:p>
            <a:pPr marL="342900" indent="-342900">
              <a:spcAft>
                <a:spcPts val="600"/>
              </a:spcAft>
              <a:buClr>
                <a:srgbClr val="42577D"/>
              </a:buClr>
              <a:buFont typeface="+mj-lt"/>
              <a:buAutoNum type="arabicPeriod"/>
            </a:pPr>
            <a:r>
              <a:rPr lang="en-US" sz="1400" dirty="0"/>
              <a:t>Thought Leadership and Content Development</a:t>
            </a:r>
          </a:p>
          <a:p>
            <a:pPr marL="395288" indent="-285750">
              <a:buFont typeface="Arial" panose="020B0604020202020204" pitchFamily="34" charset="0"/>
              <a:buChar char="•"/>
            </a:pPr>
            <a:r>
              <a:rPr lang="es-MX" sz="1400" dirty="0" err="1">
                <a:solidFill>
                  <a:srgbClr val="5D6195"/>
                </a:solidFill>
              </a:rPr>
              <a:t>Analyst</a:t>
            </a:r>
            <a:r>
              <a:rPr lang="es-MX" sz="1400" dirty="0">
                <a:solidFill>
                  <a:srgbClr val="5D6195"/>
                </a:solidFill>
              </a:rPr>
              <a:t> </a:t>
            </a:r>
            <a:r>
              <a:rPr lang="es-MX" sz="1400" dirty="0" err="1">
                <a:solidFill>
                  <a:srgbClr val="5D6195"/>
                </a:solidFill>
              </a:rPr>
              <a:t>Connection</a:t>
            </a:r>
            <a:r>
              <a:rPr lang="es-MX" sz="1400" dirty="0">
                <a:solidFill>
                  <a:srgbClr val="5D6195"/>
                </a:solidFill>
              </a:rPr>
              <a:t> / </a:t>
            </a:r>
            <a:r>
              <a:rPr lang="es-MX" sz="1400" dirty="0" err="1">
                <a:solidFill>
                  <a:srgbClr val="5D6195"/>
                </a:solidFill>
              </a:rPr>
              <a:t>Executive</a:t>
            </a:r>
            <a:r>
              <a:rPr lang="es-MX" sz="1400" dirty="0">
                <a:solidFill>
                  <a:srgbClr val="5D6195"/>
                </a:solidFill>
              </a:rPr>
              <a:t> </a:t>
            </a:r>
            <a:r>
              <a:rPr lang="es-MX" sz="1400" dirty="0" err="1">
                <a:solidFill>
                  <a:srgbClr val="5D6195"/>
                </a:solidFill>
              </a:rPr>
              <a:t>Brief</a:t>
            </a:r>
            <a:r>
              <a:rPr lang="es-MX" sz="1400" dirty="0">
                <a:solidFill>
                  <a:srgbClr val="5D6195"/>
                </a:solidFill>
              </a:rPr>
              <a:t> / White </a:t>
            </a:r>
            <a:r>
              <a:rPr lang="es-MX" sz="1400" dirty="0" err="1">
                <a:solidFill>
                  <a:srgbClr val="5D6195"/>
                </a:solidFill>
              </a:rPr>
              <a:t>Paper</a:t>
            </a:r>
            <a:r>
              <a:rPr lang="es-MX" sz="1400" dirty="0">
                <a:solidFill>
                  <a:srgbClr val="5D6195"/>
                </a:solidFill>
              </a:rPr>
              <a:t> </a:t>
            </a:r>
          </a:p>
          <a:p>
            <a:pPr marL="395288" indent="-285750">
              <a:buFont typeface="Arial" panose="020B0604020202020204" pitchFamily="34" charset="0"/>
              <a:buChar char="•"/>
            </a:pPr>
            <a:r>
              <a:rPr lang="es-MX" sz="1400" dirty="0" err="1">
                <a:solidFill>
                  <a:srgbClr val="5D6195"/>
                </a:solidFill>
              </a:rPr>
              <a:t>InfoBrief</a:t>
            </a:r>
            <a:r>
              <a:rPr lang="es-MX" sz="1400" dirty="0">
                <a:solidFill>
                  <a:srgbClr val="5D6195"/>
                </a:solidFill>
              </a:rPr>
              <a:t> / </a:t>
            </a:r>
            <a:r>
              <a:rPr lang="es-MX" sz="1400" dirty="0" err="1">
                <a:solidFill>
                  <a:srgbClr val="5D6195"/>
                </a:solidFill>
              </a:rPr>
              <a:t>Infographic</a:t>
            </a:r>
            <a:r>
              <a:rPr lang="es-MX" sz="1400" dirty="0">
                <a:solidFill>
                  <a:srgbClr val="5D6195"/>
                </a:solidFill>
              </a:rPr>
              <a:t> / </a:t>
            </a:r>
            <a:r>
              <a:rPr lang="es-MX" sz="1400" dirty="0" err="1">
                <a:solidFill>
                  <a:srgbClr val="5D6195"/>
                </a:solidFill>
              </a:rPr>
              <a:t>Interactive</a:t>
            </a:r>
            <a:r>
              <a:rPr lang="es-MX" sz="1400" dirty="0">
                <a:solidFill>
                  <a:srgbClr val="5D6195"/>
                </a:solidFill>
              </a:rPr>
              <a:t> </a:t>
            </a:r>
            <a:r>
              <a:rPr lang="es-MX" sz="1400" dirty="0" err="1">
                <a:solidFill>
                  <a:srgbClr val="5D6195"/>
                </a:solidFill>
              </a:rPr>
              <a:t>Infographic</a:t>
            </a:r>
            <a:endParaRPr lang="es-MX" sz="1400" dirty="0">
              <a:solidFill>
                <a:srgbClr val="5D6195"/>
              </a:solidFill>
            </a:endParaRPr>
          </a:p>
          <a:p>
            <a:pPr marL="395288" indent="-285750">
              <a:buFont typeface="Arial" panose="020B0604020202020204" pitchFamily="34" charset="0"/>
              <a:buChar char="•"/>
            </a:pPr>
            <a:r>
              <a:rPr lang="es-MX" sz="1400" dirty="0" err="1">
                <a:solidFill>
                  <a:srgbClr val="5D6195"/>
                </a:solidFill>
              </a:rPr>
              <a:t>Videographic</a:t>
            </a:r>
            <a:r>
              <a:rPr lang="es-MX" sz="1400" dirty="0">
                <a:solidFill>
                  <a:srgbClr val="5D6195"/>
                </a:solidFill>
              </a:rPr>
              <a:t> / Video </a:t>
            </a:r>
            <a:r>
              <a:rPr lang="es-MX" sz="1400" dirty="0" err="1">
                <a:solidFill>
                  <a:srgbClr val="5D6195"/>
                </a:solidFill>
              </a:rPr>
              <a:t>Insight</a:t>
            </a:r>
            <a:r>
              <a:rPr lang="es-MX" sz="1400" dirty="0">
                <a:solidFill>
                  <a:srgbClr val="5D6195"/>
                </a:solidFill>
              </a:rPr>
              <a:t> / Hot </a:t>
            </a:r>
            <a:r>
              <a:rPr lang="es-MX" sz="1400" dirty="0" err="1">
                <a:solidFill>
                  <a:srgbClr val="5D6195"/>
                </a:solidFill>
              </a:rPr>
              <a:t>Site</a:t>
            </a:r>
            <a:endParaRPr lang="es-MX" sz="1400" dirty="0">
              <a:solidFill>
                <a:srgbClr val="5D6195"/>
              </a:solidFill>
            </a:endParaRPr>
          </a:p>
          <a:p>
            <a:pPr>
              <a:spcAft>
                <a:spcPts val="600"/>
              </a:spcAft>
              <a:buClr>
                <a:srgbClr val="42577D"/>
              </a:buClr>
            </a:pPr>
            <a:endParaRPr lang="es-MX" sz="1400" dirty="0"/>
          </a:p>
          <a:p>
            <a:pPr marL="342900" indent="-342900">
              <a:spcAft>
                <a:spcPts val="600"/>
              </a:spcAft>
              <a:buClr>
                <a:srgbClr val="42577D"/>
              </a:buClr>
              <a:buFont typeface="+mj-lt"/>
              <a:buAutoNum type="arabicPeriod" startAt="2"/>
            </a:pPr>
            <a:r>
              <a:rPr lang="es-MX" sz="1400" dirty="0"/>
              <a:t>B</a:t>
            </a:r>
            <a:r>
              <a:rPr lang="en-US" sz="1400" dirty="0" err="1"/>
              <a:t>usiness</a:t>
            </a:r>
            <a:r>
              <a:rPr lang="en-US" sz="1400" dirty="0"/>
              <a:t> Value Tools</a:t>
            </a:r>
          </a:p>
          <a:p>
            <a:pPr marL="395288" indent="-285750">
              <a:spcAft>
                <a:spcPts val="600"/>
              </a:spcAft>
              <a:buClr>
                <a:srgbClr val="42577D"/>
              </a:buClr>
              <a:buFont typeface="Arial" panose="020B0604020202020204" pitchFamily="34" charset="0"/>
              <a:buChar char="•"/>
            </a:pPr>
            <a:r>
              <a:rPr lang="es-MX" sz="1400" dirty="0">
                <a:solidFill>
                  <a:srgbClr val="5D6195"/>
                </a:solidFill>
              </a:rPr>
              <a:t>A</a:t>
            </a:r>
            <a:r>
              <a:rPr lang="en-US" sz="1400" dirty="0" err="1">
                <a:solidFill>
                  <a:srgbClr val="5D6195"/>
                </a:solidFill>
              </a:rPr>
              <a:t>uto</a:t>
            </a:r>
            <a:r>
              <a:rPr lang="en-US" sz="1400" dirty="0">
                <a:solidFill>
                  <a:srgbClr val="5D6195"/>
                </a:solidFill>
              </a:rPr>
              <a:t> Assessment Tool</a:t>
            </a:r>
          </a:p>
          <a:p>
            <a:pPr marL="342900" indent="-342900">
              <a:spcAft>
                <a:spcPts val="600"/>
              </a:spcAft>
              <a:buClr>
                <a:srgbClr val="42577D"/>
              </a:buClr>
              <a:buFont typeface="+mj-lt"/>
              <a:buAutoNum type="arabicPeriod"/>
            </a:pPr>
            <a:endParaRPr lang="es-MX" sz="1400" dirty="0"/>
          </a:p>
          <a:p>
            <a:pPr marL="342900" indent="-342900">
              <a:spcAft>
                <a:spcPts val="600"/>
              </a:spcAft>
              <a:buClr>
                <a:srgbClr val="42577D"/>
              </a:buClr>
              <a:buFont typeface="+mj-lt"/>
              <a:buAutoNum type="arabicPeriod" startAt="3"/>
            </a:pPr>
            <a:r>
              <a:rPr lang="en-US" sz="1400" dirty="0"/>
              <a:t>Audience Development and Events</a:t>
            </a:r>
          </a:p>
          <a:p>
            <a:pPr marL="395288" indent="-285750">
              <a:buFont typeface="Arial" panose="020B0604020202020204" pitchFamily="34" charset="0"/>
              <a:buChar char="•"/>
            </a:pPr>
            <a:r>
              <a:rPr lang="en-US" sz="1400" dirty="0">
                <a:solidFill>
                  <a:srgbClr val="5D6195"/>
                </a:solidFill>
              </a:rPr>
              <a:t>Speaker On Site / Presentation Plus /</a:t>
            </a:r>
            <a:r>
              <a:rPr lang="es-MX" sz="1400" dirty="0">
                <a:solidFill>
                  <a:srgbClr val="5D6195"/>
                </a:solidFill>
              </a:rPr>
              <a:t>E</a:t>
            </a:r>
            <a:r>
              <a:rPr lang="en-US" sz="1400" dirty="0">
                <a:solidFill>
                  <a:srgbClr val="5D6195"/>
                </a:solidFill>
              </a:rPr>
              <a:t>mail Blast Campaign / Event Guidance / Audio Replay</a:t>
            </a:r>
          </a:p>
          <a:p>
            <a:pPr marL="395288" indent="-285750">
              <a:buFont typeface="Arial" panose="020B0604020202020204" pitchFamily="34" charset="0"/>
              <a:buChar char="•"/>
            </a:pPr>
            <a:r>
              <a:rPr lang="en-US" sz="1400" dirty="0">
                <a:solidFill>
                  <a:srgbClr val="5D6195"/>
                </a:solidFill>
              </a:rPr>
              <a:t>Round Tables / Industry Events / </a:t>
            </a:r>
            <a:r>
              <a:rPr lang="es-MX" sz="1400" dirty="0">
                <a:solidFill>
                  <a:srgbClr val="5D6195"/>
                </a:solidFill>
              </a:rPr>
              <a:t>W</a:t>
            </a:r>
            <a:r>
              <a:rPr lang="en-US" sz="1400" dirty="0" err="1">
                <a:solidFill>
                  <a:srgbClr val="5D6195"/>
                </a:solidFill>
              </a:rPr>
              <a:t>ebinars</a:t>
            </a:r>
            <a:endParaRPr lang="en-US" sz="1400" dirty="0">
              <a:solidFill>
                <a:srgbClr val="5D6195"/>
              </a:solidFill>
            </a:endParaRPr>
          </a:p>
          <a:p>
            <a:pPr>
              <a:spcAft>
                <a:spcPts val="600"/>
              </a:spcAft>
              <a:buClr>
                <a:srgbClr val="42577D"/>
              </a:buClr>
            </a:pPr>
            <a:endParaRPr lang="en-US" sz="1400" dirty="0"/>
          </a:p>
        </p:txBody>
      </p:sp>
      <p:sp>
        <p:nvSpPr>
          <p:cNvPr id="3" name="Slide Number Placeholder 2">
            <a:extLst>
              <a:ext uri="{FF2B5EF4-FFF2-40B4-BE49-F238E27FC236}">
                <a16:creationId xmlns="" xmlns:a16="http://schemas.microsoft.com/office/drawing/2014/main" id="{B2A55DDC-E189-4F4C-8BC7-1B5F70AC72BB}"/>
              </a:ext>
            </a:extLst>
          </p:cNvPr>
          <p:cNvSpPr>
            <a:spLocks noGrp="1"/>
          </p:cNvSpPr>
          <p:nvPr>
            <p:ph type="sldNum" sz="quarter" idx="12"/>
          </p:nvPr>
        </p:nvSpPr>
        <p:spPr/>
        <p:txBody>
          <a:bodyPr/>
          <a:lstStyle/>
          <a:p>
            <a:fld id="{30879362-658A-E344-B7E9-F19991414F7F}" type="slidenum">
              <a:rPr lang="en-US" smtClean="0"/>
              <a:pPr/>
              <a:t>9</a:t>
            </a:fld>
            <a:endParaRPr lang="en-US"/>
          </a:p>
        </p:txBody>
      </p:sp>
      <p:sp>
        <p:nvSpPr>
          <p:cNvPr id="4" name="Footer Placeholder 3">
            <a:extLst>
              <a:ext uri="{FF2B5EF4-FFF2-40B4-BE49-F238E27FC236}">
                <a16:creationId xmlns="" xmlns:a16="http://schemas.microsoft.com/office/drawing/2014/main" id="{4E6C4055-FD9D-4AB8-90B2-0CBF91B23FC4}"/>
              </a:ext>
            </a:extLst>
          </p:cNvPr>
          <p:cNvSpPr>
            <a:spLocks noGrp="1"/>
          </p:cNvSpPr>
          <p:nvPr>
            <p:ph type="ftr" sz="quarter" idx="11"/>
          </p:nvPr>
        </p:nvSpPr>
        <p:spPr/>
        <p:txBody>
          <a:bodyPr/>
          <a:lstStyle/>
          <a:p>
            <a:pPr algn="r"/>
            <a:r>
              <a:rPr lang="en-US"/>
              <a:t>© IDC</a:t>
            </a:r>
            <a:endParaRPr lang="en-US" dirty="0"/>
          </a:p>
        </p:txBody>
      </p:sp>
      <p:grpSp>
        <p:nvGrpSpPr>
          <p:cNvPr id="22" name="Group 21">
            <a:extLst>
              <a:ext uri="{FF2B5EF4-FFF2-40B4-BE49-F238E27FC236}">
                <a16:creationId xmlns="" xmlns:a16="http://schemas.microsoft.com/office/drawing/2014/main" id="{51CEFCA0-4923-438F-BE5D-62E42A76E758}"/>
              </a:ext>
            </a:extLst>
          </p:cNvPr>
          <p:cNvGrpSpPr/>
          <p:nvPr/>
        </p:nvGrpSpPr>
        <p:grpSpPr>
          <a:xfrm>
            <a:off x="9073007" y="116632"/>
            <a:ext cx="2999657" cy="1445980"/>
            <a:chOff x="9264352" y="260648"/>
            <a:chExt cx="2999657" cy="1445980"/>
          </a:xfrm>
        </p:grpSpPr>
        <p:grpSp>
          <p:nvGrpSpPr>
            <p:cNvPr id="23" name="Group 22">
              <a:extLst>
                <a:ext uri="{FF2B5EF4-FFF2-40B4-BE49-F238E27FC236}">
                  <a16:creationId xmlns="" xmlns:a16="http://schemas.microsoft.com/office/drawing/2014/main" id="{402E441C-0AFE-4395-A9C7-B5481BBE21BC}"/>
                </a:ext>
              </a:extLst>
            </p:cNvPr>
            <p:cNvGrpSpPr/>
            <p:nvPr/>
          </p:nvGrpSpPr>
          <p:grpSpPr>
            <a:xfrm>
              <a:off x="9354513" y="542859"/>
              <a:ext cx="2678154" cy="1163769"/>
              <a:chOff x="1116711" y="1442509"/>
              <a:chExt cx="6910580" cy="4139031"/>
            </a:xfrm>
          </p:grpSpPr>
          <p:grpSp>
            <p:nvGrpSpPr>
              <p:cNvPr id="25" name="Group 24">
                <a:extLst>
                  <a:ext uri="{FF2B5EF4-FFF2-40B4-BE49-F238E27FC236}">
                    <a16:creationId xmlns="" xmlns:a16="http://schemas.microsoft.com/office/drawing/2014/main" id="{9B61A458-D562-4DC1-8D11-A962B1B4952C}"/>
                  </a:ext>
                </a:extLst>
              </p:cNvPr>
              <p:cNvGrpSpPr/>
              <p:nvPr/>
            </p:nvGrpSpPr>
            <p:grpSpPr>
              <a:xfrm>
                <a:off x="1116711" y="1442509"/>
                <a:ext cx="6910580" cy="3109761"/>
                <a:chOff x="1828800" y="1398777"/>
                <a:chExt cx="5486400" cy="2468880"/>
              </a:xfrm>
            </p:grpSpPr>
            <p:pic>
              <p:nvPicPr>
                <p:cNvPr id="30" name="Picture 29" descr="Untitled-1.png">
                  <a:extLst>
                    <a:ext uri="{FF2B5EF4-FFF2-40B4-BE49-F238E27FC236}">
                      <a16:creationId xmlns="" xmlns:a16="http://schemas.microsoft.com/office/drawing/2014/main" id="{83DCDDC5-6812-4A0D-8370-4124BAAB640D}"/>
                    </a:ext>
                  </a:extLst>
                </p:cNvPr>
                <p:cNvPicPr>
                  <a:picLocks/>
                </p:cNvPicPr>
                <p:nvPr/>
              </p:nvPicPr>
              <p:blipFill>
                <a:blip r:embed="rId2" cstate="print"/>
                <a:stretch>
                  <a:fillRect/>
                </a:stretch>
              </p:blipFill>
              <p:spPr>
                <a:xfrm>
                  <a:off x="1828800" y="1398777"/>
                  <a:ext cx="5486400" cy="2468880"/>
                </a:xfrm>
                <a:prstGeom prst="rect">
                  <a:avLst/>
                </a:prstGeom>
              </p:spPr>
            </p:pic>
            <p:grpSp>
              <p:nvGrpSpPr>
                <p:cNvPr id="31" name="Group 30">
                  <a:extLst>
                    <a:ext uri="{FF2B5EF4-FFF2-40B4-BE49-F238E27FC236}">
                      <a16:creationId xmlns="" xmlns:a16="http://schemas.microsoft.com/office/drawing/2014/main" id="{1075CD50-3B53-46ED-BB25-77E781838B7B}"/>
                    </a:ext>
                  </a:extLst>
                </p:cNvPr>
                <p:cNvGrpSpPr/>
                <p:nvPr/>
              </p:nvGrpSpPr>
              <p:grpSpPr>
                <a:xfrm>
                  <a:off x="2117158" y="1817946"/>
                  <a:ext cx="4896503" cy="2029659"/>
                  <a:chOff x="2117158" y="1817946"/>
                  <a:chExt cx="4896503" cy="2029659"/>
                </a:xfrm>
              </p:grpSpPr>
              <p:sp>
                <p:nvSpPr>
                  <p:cNvPr id="32" name="Rectangle 31">
                    <a:extLst>
                      <a:ext uri="{FF2B5EF4-FFF2-40B4-BE49-F238E27FC236}">
                        <a16:creationId xmlns="" xmlns:a16="http://schemas.microsoft.com/office/drawing/2014/main" id="{79C25BC7-3127-4B04-9629-28E8D9AEC2CA}"/>
                      </a:ext>
                    </a:extLst>
                  </p:cNvPr>
                  <p:cNvSpPr/>
                  <p:nvPr/>
                </p:nvSpPr>
                <p:spPr>
                  <a:xfrm rot="18329991">
                    <a:off x="2274633" y="1910074"/>
                    <a:ext cx="1780056" cy="2095006"/>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E</a:t>
                    </a:r>
                    <a:r>
                      <a:rPr lang="en-US" sz="1000" b="1" dirty="0">
                        <a:ln>
                          <a:solidFill>
                            <a:schemeClr val="tx1"/>
                          </a:solidFill>
                        </a:ln>
                      </a:rPr>
                      <a:t> v a l u a t e</a:t>
                    </a:r>
                  </a:p>
                </p:txBody>
              </p:sp>
              <p:sp>
                <p:nvSpPr>
                  <p:cNvPr id="33" name="Rectangle 32">
                    <a:extLst>
                      <a:ext uri="{FF2B5EF4-FFF2-40B4-BE49-F238E27FC236}">
                        <a16:creationId xmlns="" xmlns:a16="http://schemas.microsoft.com/office/drawing/2014/main" id="{1B83EEAA-637B-4031-8148-C97E55D62B60}"/>
                      </a:ext>
                    </a:extLst>
                  </p:cNvPr>
                  <p:cNvSpPr/>
                  <p:nvPr/>
                </p:nvSpPr>
                <p:spPr>
                  <a:xfrm rot="4270456">
                    <a:off x="5167129" y="1775761"/>
                    <a:ext cx="1780057" cy="1864428"/>
                  </a:xfrm>
                  <a:prstGeom prst="rect">
                    <a:avLst/>
                  </a:prstGeom>
                  <a:noFill/>
                </p:spPr>
                <p:txBody>
                  <a:bodyPr spcFirstLastPara="1" wrap="none" lIns="91440" tIns="45720" rIns="91440" bIns="45720" numCol="1">
                    <a:prstTxWarp prst="textArchUp">
                      <a:avLst>
                        <a:gd name="adj" fmla="val 996148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R</a:t>
                    </a:r>
                    <a:r>
                      <a:rPr lang="en-US" sz="1000" b="1" dirty="0">
                        <a:ln>
                          <a:solidFill>
                            <a:schemeClr val="tx1"/>
                          </a:solidFill>
                        </a:ln>
                      </a:rPr>
                      <a:t> e n e w</a:t>
                    </a:r>
                  </a:p>
                </p:txBody>
              </p:sp>
              <p:sp>
                <p:nvSpPr>
                  <p:cNvPr id="34" name="Rectangle 33">
                    <a:extLst>
                      <a:ext uri="{FF2B5EF4-FFF2-40B4-BE49-F238E27FC236}">
                        <a16:creationId xmlns="" xmlns:a16="http://schemas.microsoft.com/office/drawing/2014/main" id="{4A03E89F-420D-4FDB-99B5-034ADE944F7C}"/>
                      </a:ext>
                    </a:extLst>
                  </p:cNvPr>
                  <p:cNvSpPr/>
                  <p:nvPr/>
                </p:nvSpPr>
                <p:spPr>
                  <a:xfrm rot="20269450">
                    <a:off x="2398178" y="2343951"/>
                    <a:ext cx="2062783" cy="1122759"/>
                  </a:xfrm>
                  <a:prstGeom prst="rect">
                    <a:avLst/>
                  </a:prstGeom>
                  <a:noFill/>
                </p:spPr>
                <p:txBody>
                  <a:bodyPr spcFirstLastPara="1" wrap="none" lIns="91440" tIns="45720" rIns="91440" bIns="45720" numCol="1">
                    <a:prstTxWarp prst="textArchDown">
                      <a:avLst>
                        <a:gd name="adj" fmla="val 20769590"/>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E</a:t>
                    </a:r>
                    <a:r>
                      <a:rPr lang="en-US" sz="1000" b="1" dirty="0">
                        <a:ln>
                          <a:solidFill>
                            <a:schemeClr val="bg1"/>
                          </a:solidFill>
                        </a:ln>
                        <a:solidFill>
                          <a:schemeClr val="bg1"/>
                        </a:solidFill>
                      </a:rPr>
                      <a:t> x p l o r e</a:t>
                    </a:r>
                  </a:p>
                </p:txBody>
              </p:sp>
              <p:sp>
                <p:nvSpPr>
                  <p:cNvPr id="35" name="Rectangle 34">
                    <a:extLst>
                      <a:ext uri="{FF2B5EF4-FFF2-40B4-BE49-F238E27FC236}">
                        <a16:creationId xmlns="" xmlns:a16="http://schemas.microsoft.com/office/drawing/2014/main" id="{57DC902B-0E3D-464F-9C95-DAA9B64FA6F9}"/>
                      </a:ext>
                    </a:extLst>
                  </p:cNvPr>
                  <p:cNvSpPr/>
                  <p:nvPr/>
                </p:nvSpPr>
                <p:spPr>
                  <a:xfrm rot="19733318">
                    <a:off x="4520461" y="1966475"/>
                    <a:ext cx="2022804" cy="640473"/>
                  </a:xfrm>
                  <a:prstGeom prst="rect">
                    <a:avLst/>
                  </a:prstGeom>
                  <a:noFill/>
                </p:spPr>
                <p:txBody>
                  <a:bodyPr spcFirstLastPara="1" wrap="none" lIns="91440" tIns="45720" rIns="91440" bIns="45720" numCol="1">
                    <a:prstTxWarp prst="textArchUp">
                      <a:avLst>
                        <a:gd name="adj" fmla="val 11950206"/>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A</a:t>
                    </a:r>
                    <a:r>
                      <a:rPr lang="en-US" sz="1000" b="1" dirty="0">
                        <a:ln>
                          <a:solidFill>
                            <a:schemeClr val="bg1"/>
                          </a:solidFill>
                        </a:ln>
                        <a:solidFill>
                          <a:schemeClr val="bg1"/>
                        </a:solidFill>
                      </a:rPr>
                      <a:t>dvocate</a:t>
                    </a:r>
                  </a:p>
                </p:txBody>
              </p:sp>
              <p:sp>
                <p:nvSpPr>
                  <p:cNvPr id="36" name="Rectangle 35">
                    <a:extLst>
                      <a:ext uri="{FF2B5EF4-FFF2-40B4-BE49-F238E27FC236}">
                        <a16:creationId xmlns="" xmlns:a16="http://schemas.microsoft.com/office/drawing/2014/main" id="{F5D3F98C-0902-4753-971B-E2C6A99DE917}"/>
                      </a:ext>
                    </a:extLst>
                  </p:cNvPr>
                  <p:cNvSpPr/>
                  <p:nvPr/>
                </p:nvSpPr>
                <p:spPr>
                  <a:xfrm rot="2454120">
                    <a:off x="3553572" y="2171505"/>
                    <a:ext cx="1586767" cy="69523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bg1"/>
                          </a:solidFill>
                        </a:ln>
                        <a:solidFill>
                          <a:schemeClr val="bg1"/>
                        </a:solidFill>
                      </a:rPr>
                      <a:t>P</a:t>
                    </a:r>
                    <a:r>
                      <a:rPr lang="en-US" sz="1000" b="1" dirty="0">
                        <a:ln>
                          <a:solidFill>
                            <a:schemeClr val="bg1"/>
                          </a:solidFill>
                        </a:ln>
                        <a:solidFill>
                          <a:schemeClr val="bg1"/>
                        </a:solidFill>
                      </a:rPr>
                      <a:t>urchase</a:t>
                    </a:r>
                  </a:p>
                </p:txBody>
              </p:sp>
              <p:sp>
                <p:nvSpPr>
                  <p:cNvPr id="37" name="Rectangle 36">
                    <a:extLst>
                      <a:ext uri="{FF2B5EF4-FFF2-40B4-BE49-F238E27FC236}">
                        <a16:creationId xmlns="" xmlns:a16="http://schemas.microsoft.com/office/drawing/2014/main" id="{54854A89-C952-470D-8F06-1EBF71B12550}"/>
                      </a:ext>
                    </a:extLst>
                  </p:cNvPr>
                  <p:cNvSpPr/>
                  <p:nvPr/>
                </p:nvSpPr>
                <p:spPr>
                  <a:xfrm rot="321734">
                    <a:off x="4950878" y="2391577"/>
                    <a:ext cx="2062783" cy="1122759"/>
                  </a:xfrm>
                  <a:prstGeom prst="rect">
                    <a:avLst/>
                  </a:prstGeom>
                  <a:noFill/>
                </p:spPr>
                <p:txBody>
                  <a:bodyPr spcFirstLastPara="1" wrap="none" lIns="91440" tIns="45720" rIns="91440" bIns="45720" numCol="1">
                    <a:prstTxWarp prst="textArchDown">
                      <a:avLst>
                        <a:gd name="adj" fmla="val 20802952"/>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 b="1" cap="all" dirty="0">
                        <a:ln>
                          <a:solidFill>
                            <a:schemeClr val="tx1"/>
                          </a:solidFill>
                        </a:ln>
                      </a:rPr>
                      <a:t>E</a:t>
                    </a:r>
                    <a:r>
                      <a:rPr lang="en-US" sz="1000" b="1" dirty="0">
                        <a:ln>
                          <a:solidFill>
                            <a:schemeClr val="tx1"/>
                          </a:solidFill>
                        </a:ln>
                      </a:rPr>
                      <a:t> x p a n d</a:t>
                    </a:r>
                  </a:p>
                </p:txBody>
              </p:sp>
            </p:grpSp>
          </p:grpSp>
          <p:pic>
            <p:nvPicPr>
              <p:cNvPr id="26" name="Picture 2">
                <a:extLst>
                  <a:ext uri="{FF2B5EF4-FFF2-40B4-BE49-F238E27FC236}">
                    <a16:creationId xmlns="" xmlns:a16="http://schemas.microsoft.com/office/drawing/2014/main" id="{1241A411-C375-42E7-8CF8-602E88861D25}"/>
                  </a:ext>
                </a:extLst>
              </p:cNvPr>
              <p:cNvPicPr>
                <a:picLocks noChangeAspect="1" noChangeArrowheads="1"/>
              </p:cNvPicPr>
              <p:nvPr/>
            </p:nvPicPr>
            <p:blipFill>
              <a:blip r:embed="rId3"/>
              <a:srcRect/>
              <a:stretch>
                <a:fillRect/>
              </a:stretch>
            </p:blipFill>
            <p:spPr bwMode="auto">
              <a:xfrm rot="16200000">
                <a:off x="2585411" y="2911206"/>
                <a:ext cx="421914" cy="3359310"/>
              </a:xfrm>
              <a:prstGeom prst="rect">
                <a:avLst/>
              </a:prstGeom>
              <a:noFill/>
              <a:ln w="9525">
                <a:noFill/>
                <a:miter lim="800000"/>
                <a:headEnd/>
                <a:tailEnd/>
              </a:ln>
              <a:effectLst/>
            </p:spPr>
          </p:pic>
          <p:pic>
            <p:nvPicPr>
              <p:cNvPr id="27" name="Picture 2">
                <a:extLst>
                  <a:ext uri="{FF2B5EF4-FFF2-40B4-BE49-F238E27FC236}">
                    <a16:creationId xmlns="" xmlns:a16="http://schemas.microsoft.com/office/drawing/2014/main" id="{14006726-74B5-4651-9BF7-2FB6FC46970B}"/>
                  </a:ext>
                </a:extLst>
              </p:cNvPr>
              <p:cNvPicPr>
                <a:picLocks noChangeAspect="1" noChangeArrowheads="1"/>
              </p:cNvPicPr>
              <p:nvPr/>
            </p:nvPicPr>
            <p:blipFill>
              <a:blip r:embed="rId3"/>
              <a:srcRect/>
              <a:stretch>
                <a:fillRect/>
              </a:stretch>
            </p:blipFill>
            <p:spPr bwMode="auto">
              <a:xfrm rot="16200000">
                <a:off x="6040698" y="2911206"/>
                <a:ext cx="421914" cy="3359310"/>
              </a:xfrm>
              <a:prstGeom prst="rect">
                <a:avLst/>
              </a:prstGeom>
              <a:noFill/>
              <a:ln w="9525">
                <a:noFill/>
                <a:miter lim="800000"/>
                <a:headEnd/>
                <a:tailEnd/>
              </a:ln>
              <a:effectLst/>
            </p:spPr>
          </p:pic>
          <p:sp>
            <p:nvSpPr>
              <p:cNvPr id="28" name="TextBox 27">
                <a:extLst>
                  <a:ext uri="{FF2B5EF4-FFF2-40B4-BE49-F238E27FC236}">
                    <a16:creationId xmlns="" xmlns:a16="http://schemas.microsoft.com/office/drawing/2014/main" id="{CBEBBDB8-C81A-43D5-9FEF-E8455BD9D36F}"/>
                  </a:ext>
                </a:extLst>
              </p:cNvPr>
              <p:cNvSpPr txBox="1"/>
              <p:nvPr/>
            </p:nvSpPr>
            <p:spPr>
              <a:xfrm>
                <a:off x="1746273" y="4705837"/>
                <a:ext cx="2648068" cy="875703"/>
              </a:xfrm>
              <a:prstGeom prst="rect">
                <a:avLst/>
              </a:prstGeom>
              <a:noFill/>
            </p:spPr>
            <p:txBody>
              <a:bodyPr wrap="none" lIns="91440" rtlCol="0">
                <a:spAutoFit/>
              </a:bodyPr>
              <a:lstStyle/>
              <a:p>
                <a:pPr marL="274320" indent="-274320">
                  <a:spcAft>
                    <a:spcPts val="600"/>
                  </a:spcAft>
                  <a:buClr>
                    <a:schemeClr val="tx2"/>
                  </a:buClr>
                </a:pPr>
                <a:r>
                  <a:rPr lang="en-US" sz="1000" dirty="0"/>
                  <a:t>Creation Loop</a:t>
                </a:r>
              </a:p>
            </p:txBody>
          </p:sp>
          <p:sp>
            <p:nvSpPr>
              <p:cNvPr id="29" name="TextBox 28">
                <a:extLst>
                  <a:ext uri="{FF2B5EF4-FFF2-40B4-BE49-F238E27FC236}">
                    <a16:creationId xmlns="" xmlns:a16="http://schemas.microsoft.com/office/drawing/2014/main" id="{DE89CA55-DC53-4B6D-8903-105AD29697A0}"/>
                  </a:ext>
                </a:extLst>
              </p:cNvPr>
              <p:cNvSpPr txBox="1"/>
              <p:nvPr/>
            </p:nvSpPr>
            <p:spPr>
              <a:xfrm>
                <a:off x="5283267" y="4705837"/>
                <a:ext cx="2420569" cy="875703"/>
              </a:xfrm>
              <a:prstGeom prst="rect">
                <a:avLst/>
              </a:prstGeom>
              <a:noFill/>
            </p:spPr>
            <p:txBody>
              <a:bodyPr wrap="none" lIns="91440" rtlCol="0">
                <a:spAutoFit/>
              </a:bodyPr>
              <a:lstStyle/>
              <a:p>
                <a:pPr marL="274320" indent="-274320">
                  <a:spcAft>
                    <a:spcPts val="600"/>
                  </a:spcAft>
                  <a:buClr>
                    <a:schemeClr val="tx2"/>
                  </a:buClr>
                </a:pPr>
                <a:r>
                  <a:rPr lang="en-US" sz="1000" dirty="0"/>
                  <a:t>Loyalty Loop</a:t>
                </a:r>
              </a:p>
            </p:txBody>
          </p:sp>
        </p:grpSp>
        <p:sp>
          <p:nvSpPr>
            <p:cNvPr id="24" name="Rectangle 23">
              <a:extLst>
                <a:ext uri="{FF2B5EF4-FFF2-40B4-BE49-F238E27FC236}">
                  <a16:creationId xmlns="" xmlns:a16="http://schemas.microsoft.com/office/drawing/2014/main" id="{5979893E-EB1E-4A8F-9739-2BC4F943B7D2}"/>
                </a:ext>
              </a:extLst>
            </p:cNvPr>
            <p:cNvSpPr/>
            <p:nvPr/>
          </p:nvSpPr>
          <p:spPr>
            <a:xfrm>
              <a:off x="9264352" y="260648"/>
              <a:ext cx="2999657" cy="307777"/>
            </a:xfrm>
            <a:prstGeom prst="rect">
              <a:avLst/>
            </a:prstGeom>
          </p:spPr>
          <p:txBody>
            <a:bodyPr wrap="square">
              <a:spAutoFit/>
            </a:bodyPr>
            <a:lstStyle/>
            <a:p>
              <a:r>
                <a:rPr lang="en-US" sz="1400" b="1" dirty="0">
                  <a:solidFill>
                    <a:srgbClr val="0070C0"/>
                  </a:solidFill>
                </a:rPr>
                <a:t>IDC Customer Experience Loop </a:t>
              </a:r>
            </a:p>
          </p:txBody>
        </p:sp>
      </p:grpSp>
      <p:pic>
        <p:nvPicPr>
          <p:cNvPr id="38" name="Picture 37">
            <a:extLst>
              <a:ext uri="{FF2B5EF4-FFF2-40B4-BE49-F238E27FC236}">
                <a16:creationId xmlns="" xmlns:a16="http://schemas.microsoft.com/office/drawing/2014/main" id="{307A5C7D-C38E-4A97-B3A5-FAB8785ACF0C}"/>
              </a:ext>
            </a:extLst>
          </p:cNvPr>
          <p:cNvPicPr>
            <a:picLocks noChangeAspect="1"/>
          </p:cNvPicPr>
          <p:nvPr/>
        </p:nvPicPr>
        <p:blipFill>
          <a:blip r:embed="rId4"/>
          <a:stretch>
            <a:fillRect/>
          </a:stretch>
        </p:blipFill>
        <p:spPr>
          <a:xfrm>
            <a:off x="479376" y="280082"/>
            <a:ext cx="490264" cy="495836"/>
          </a:xfrm>
          <a:prstGeom prst="rect">
            <a:avLst/>
          </a:prstGeom>
        </p:spPr>
      </p:pic>
      <p:sp>
        <p:nvSpPr>
          <p:cNvPr id="39" name="Rectangle 38">
            <a:extLst>
              <a:ext uri="{FF2B5EF4-FFF2-40B4-BE49-F238E27FC236}">
                <a16:creationId xmlns="" xmlns:a16="http://schemas.microsoft.com/office/drawing/2014/main" id="{E31BD468-7F6D-4491-A20D-6082834908B5}"/>
              </a:ext>
            </a:extLst>
          </p:cNvPr>
          <p:cNvSpPr/>
          <p:nvPr/>
        </p:nvSpPr>
        <p:spPr>
          <a:xfrm>
            <a:off x="1044976" y="764704"/>
            <a:ext cx="6491184" cy="923330"/>
          </a:xfrm>
          <a:prstGeom prst="rect">
            <a:avLst/>
          </a:prstGeom>
        </p:spPr>
        <p:txBody>
          <a:bodyPr wrap="square">
            <a:spAutoFit/>
          </a:bodyPr>
          <a:lstStyle/>
          <a:p>
            <a:r>
              <a:rPr lang="en-US" dirty="0">
                <a:solidFill>
                  <a:srgbClr val="5D6195"/>
                </a:solidFill>
              </a:rPr>
              <a:t>Prospects seek to fit a solution to a business challenge. Could include lowering cost, raising capacity/ productivity, responding to competitive threat</a:t>
            </a:r>
            <a:endParaRPr lang="es-PE" dirty="0">
              <a:solidFill>
                <a:srgbClr val="5D6195"/>
              </a:solidFill>
            </a:endParaRPr>
          </a:p>
        </p:txBody>
      </p:sp>
      <p:sp>
        <p:nvSpPr>
          <p:cNvPr id="187" name="Title 2">
            <a:extLst>
              <a:ext uri="{FF2B5EF4-FFF2-40B4-BE49-F238E27FC236}">
                <a16:creationId xmlns="" xmlns:a16="http://schemas.microsoft.com/office/drawing/2014/main" id="{18CFF1A7-50FE-49D3-8AC8-1E18BF8147F0}"/>
              </a:ext>
            </a:extLst>
          </p:cNvPr>
          <p:cNvSpPr txBox="1">
            <a:spLocks/>
          </p:cNvSpPr>
          <p:nvPr/>
        </p:nvSpPr>
        <p:spPr>
          <a:xfrm>
            <a:off x="1025231" y="52958"/>
            <a:ext cx="10820400" cy="9445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s-MX" sz="3000" b="1" dirty="0" err="1">
                <a:solidFill>
                  <a:srgbClr val="5D6195"/>
                </a:solidFill>
              </a:rPr>
              <a:t>Exploration</a:t>
            </a:r>
            <a:r>
              <a:rPr lang="es-MX" sz="3000" b="1" dirty="0">
                <a:solidFill>
                  <a:srgbClr val="5D6195"/>
                </a:solidFill>
              </a:rPr>
              <a:t> </a:t>
            </a:r>
            <a:r>
              <a:rPr lang="es-MX" sz="3000" b="1" dirty="0" err="1">
                <a:solidFill>
                  <a:srgbClr val="5D6195"/>
                </a:solidFill>
              </a:rPr>
              <a:t>Stage</a:t>
            </a:r>
            <a:endParaRPr lang="es-MX" sz="3000" b="1" dirty="0">
              <a:solidFill>
                <a:srgbClr val="5D6195"/>
              </a:solidFill>
            </a:endParaRPr>
          </a:p>
        </p:txBody>
      </p:sp>
      <p:cxnSp>
        <p:nvCxnSpPr>
          <p:cNvPr id="189" name="Straight Connector 188">
            <a:extLst>
              <a:ext uri="{FF2B5EF4-FFF2-40B4-BE49-F238E27FC236}">
                <a16:creationId xmlns="" xmlns:a16="http://schemas.microsoft.com/office/drawing/2014/main" id="{23728F86-B776-4768-A9A5-370EC8600729}"/>
              </a:ext>
            </a:extLst>
          </p:cNvPr>
          <p:cNvCxnSpPr/>
          <p:nvPr/>
        </p:nvCxnSpPr>
        <p:spPr>
          <a:xfrm flipV="1">
            <a:off x="5947" y="1661786"/>
            <a:ext cx="12192000" cy="42203"/>
          </a:xfrm>
          <a:prstGeom prst="line">
            <a:avLst/>
          </a:prstGeom>
          <a:ln>
            <a:solidFill>
              <a:srgbClr val="5D6195"/>
            </a:solidFill>
          </a:ln>
        </p:spPr>
        <p:style>
          <a:lnRef idx="2">
            <a:schemeClr val="accent1"/>
          </a:lnRef>
          <a:fillRef idx="0">
            <a:schemeClr val="accent1"/>
          </a:fillRef>
          <a:effectRef idx="1">
            <a:schemeClr val="accent1"/>
          </a:effectRef>
          <a:fontRef idx="minor">
            <a:schemeClr val="tx1"/>
          </a:fontRef>
        </p:style>
      </p:cxnSp>
      <p:grpSp>
        <p:nvGrpSpPr>
          <p:cNvPr id="201" name="Group 200">
            <a:extLst>
              <a:ext uri="{FF2B5EF4-FFF2-40B4-BE49-F238E27FC236}">
                <a16:creationId xmlns="" xmlns:a16="http://schemas.microsoft.com/office/drawing/2014/main" id="{111ADD3A-EAF1-48AA-869B-C7942B413729}"/>
              </a:ext>
            </a:extLst>
          </p:cNvPr>
          <p:cNvGrpSpPr/>
          <p:nvPr/>
        </p:nvGrpSpPr>
        <p:grpSpPr>
          <a:xfrm>
            <a:off x="720431" y="1988840"/>
            <a:ext cx="5119180" cy="4001095"/>
            <a:chOff x="720431" y="2215942"/>
            <a:chExt cx="5119180" cy="4001095"/>
          </a:xfrm>
        </p:grpSpPr>
        <p:sp>
          <p:nvSpPr>
            <p:cNvPr id="192" name="TextBox 191">
              <a:extLst>
                <a:ext uri="{FF2B5EF4-FFF2-40B4-BE49-F238E27FC236}">
                  <a16:creationId xmlns="" xmlns:a16="http://schemas.microsoft.com/office/drawing/2014/main" id="{BBF21045-452C-495F-AA75-11E6573E427A}"/>
                </a:ext>
              </a:extLst>
            </p:cNvPr>
            <p:cNvSpPr txBox="1"/>
            <p:nvPr/>
          </p:nvSpPr>
          <p:spPr>
            <a:xfrm>
              <a:off x="720431" y="2215942"/>
              <a:ext cx="5119180" cy="4001095"/>
            </a:xfrm>
            <a:prstGeom prst="rect">
              <a:avLst/>
            </a:prstGeom>
            <a:noFill/>
          </p:spPr>
          <p:txBody>
            <a:bodyPr wrap="square" lIns="91440" rtlCol="0">
              <a:spAutoFit/>
            </a:bodyPr>
            <a:lstStyle/>
            <a:p>
              <a:pPr algn="ctr">
                <a:spcAft>
                  <a:spcPts val="600"/>
                </a:spcAft>
                <a:buClr>
                  <a:schemeClr val="tx2"/>
                </a:buClr>
              </a:pPr>
              <a:r>
                <a:rPr lang="en-US" sz="2000" b="1" dirty="0">
                  <a:solidFill>
                    <a:srgbClr val="5D6195"/>
                  </a:solidFill>
                  <a:latin typeface="Open Sans" panose="020B0606030504020204" pitchFamily="34" charset="0"/>
                  <a:ea typeface="Open Sans" panose="020B0606030504020204" pitchFamily="34" charset="0"/>
                  <a:cs typeface="Open Sans" panose="020B0606030504020204" pitchFamily="34" charset="0"/>
                </a:rPr>
                <a:t>Help</a:t>
              </a:r>
              <a:r>
                <a:rPr lang="en-US" sz="2000" b="1" dirty="0">
                  <a:solidFill>
                    <a:srgbClr val="595E93"/>
                  </a:solidFill>
                  <a:latin typeface="Open Sans" panose="020B0606030504020204" pitchFamily="34" charset="0"/>
                  <a:ea typeface="Open Sans" panose="020B0606030504020204" pitchFamily="34" charset="0"/>
                  <a:cs typeface="Open Sans" panose="020B0606030504020204" pitchFamily="34" charset="0"/>
                </a:rPr>
                <a:t> your </a:t>
              </a:r>
              <a:r>
                <a:rPr lang="en-US" sz="2000" b="1" dirty="0">
                  <a:solidFill>
                    <a:srgbClr val="5D6195"/>
                  </a:solidFill>
                  <a:latin typeface="Open Sans" panose="020B0606030504020204" pitchFamily="34" charset="0"/>
                  <a:ea typeface="Open Sans" panose="020B0606030504020204" pitchFamily="34" charset="0"/>
                  <a:cs typeface="Open Sans" panose="020B0606030504020204" pitchFamily="34" charset="0"/>
                </a:rPr>
                <a:t>customer:</a:t>
              </a:r>
            </a:p>
            <a:p>
              <a:pPr>
                <a:spcAft>
                  <a:spcPts val="600"/>
                </a:spcAft>
                <a:buClr>
                  <a:schemeClr val="tx2"/>
                </a:buClr>
              </a:pPr>
              <a:endParaRPr lang="en-US" sz="1400" dirty="0"/>
            </a:p>
            <a:p>
              <a:pPr marL="176213" indent="-176213">
                <a:spcAft>
                  <a:spcPts val="600"/>
                </a:spcAft>
                <a:buClr>
                  <a:srgbClr val="595E93"/>
                </a:buClr>
                <a:buFont typeface="Arial" panose="020B0604020202020204" pitchFamily="34" charset="0"/>
                <a:buChar char="•"/>
              </a:pPr>
              <a:r>
                <a:rPr lang="es-MX" sz="1400" dirty="0" err="1"/>
                <a:t>Reflect</a:t>
              </a:r>
              <a:r>
                <a:rPr lang="es-MX" sz="1400" dirty="0"/>
                <a:t> </a:t>
              </a:r>
              <a:r>
                <a:rPr lang="es-MX" sz="1400" dirty="0" err="1"/>
                <a:t>upon</a:t>
              </a:r>
              <a:r>
                <a:rPr lang="es-MX" sz="1400" dirty="0"/>
                <a:t> a </a:t>
              </a:r>
              <a:r>
                <a:rPr lang="es-MX" sz="1400" dirty="0" err="1"/>
                <a:t>situation</a:t>
              </a:r>
              <a:r>
                <a:rPr lang="es-MX" sz="1400" dirty="0"/>
                <a:t> </a:t>
              </a:r>
              <a:r>
                <a:rPr lang="es-MX" sz="1400" dirty="0" err="1"/>
                <a:t>of</a:t>
              </a:r>
              <a:r>
                <a:rPr lang="es-MX" sz="1400" dirty="0"/>
                <a:t> </a:t>
              </a:r>
              <a:r>
                <a:rPr lang="es-MX" sz="1400" dirty="0" err="1"/>
                <a:t>unbalance</a:t>
              </a:r>
              <a:endParaRPr lang="es-MX" sz="1400" dirty="0"/>
            </a:p>
            <a:p>
              <a:pPr marL="176213" indent="-176213">
                <a:spcAft>
                  <a:spcPts val="600"/>
                </a:spcAft>
                <a:buClr>
                  <a:srgbClr val="595E93"/>
                </a:buClr>
                <a:buFont typeface="Arial" panose="020B0604020202020204" pitchFamily="34" charset="0"/>
                <a:buChar char="•"/>
              </a:pPr>
              <a:r>
                <a:rPr lang="es-MX" sz="1400" dirty="0"/>
                <a:t>Describe </a:t>
              </a:r>
              <a:r>
                <a:rPr lang="es-MX" sz="1400" dirty="0" err="1"/>
                <a:t>his</a:t>
              </a:r>
              <a:r>
                <a:rPr lang="es-MX" sz="1400" dirty="0"/>
                <a:t>/</a:t>
              </a:r>
              <a:r>
                <a:rPr lang="es-MX" sz="1400" dirty="0" err="1"/>
                <a:t>her</a:t>
              </a:r>
              <a:r>
                <a:rPr lang="es-MX" sz="1400" dirty="0"/>
                <a:t> </a:t>
              </a:r>
              <a:r>
                <a:rPr lang="es-MX" sz="1400" dirty="0" err="1"/>
                <a:t>needs</a:t>
              </a:r>
              <a:r>
                <a:rPr lang="es-MX" sz="1400" dirty="0"/>
                <a:t> in </a:t>
              </a:r>
              <a:r>
                <a:rPr lang="es-MX" sz="1400" dirty="0" err="1"/>
                <a:t>the</a:t>
              </a:r>
              <a:r>
                <a:rPr lang="es-MX" sz="1400" dirty="0"/>
                <a:t> </a:t>
              </a:r>
              <a:r>
                <a:rPr lang="es-MX" sz="1400" dirty="0" err="1"/>
                <a:t>form</a:t>
              </a:r>
              <a:r>
                <a:rPr lang="es-MX" sz="1400" dirty="0"/>
                <a:t> </a:t>
              </a:r>
              <a:r>
                <a:rPr lang="es-MX" sz="1400" dirty="0" err="1"/>
                <a:t>of</a:t>
              </a:r>
              <a:r>
                <a:rPr lang="es-MX" sz="1400" dirty="0"/>
                <a:t> </a:t>
              </a:r>
              <a:r>
                <a:rPr lang="es-MX" sz="1400" dirty="0" err="1"/>
                <a:t>exploration</a:t>
              </a:r>
              <a:r>
                <a:rPr lang="es-MX" sz="1400" dirty="0"/>
                <a:t> </a:t>
              </a:r>
              <a:r>
                <a:rPr lang="es-MX" sz="1400" dirty="0" err="1"/>
                <a:t>criteria</a:t>
              </a:r>
              <a:endParaRPr lang="es-MX" sz="1400" dirty="0"/>
            </a:p>
            <a:p>
              <a:pPr marL="176213" indent="-176213">
                <a:spcAft>
                  <a:spcPts val="600"/>
                </a:spcAft>
                <a:buClr>
                  <a:srgbClr val="595E93"/>
                </a:buClr>
                <a:buFont typeface="Arial" panose="020B0604020202020204" pitchFamily="34" charset="0"/>
                <a:buChar char="•"/>
              </a:pPr>
              <a:r>
                <a:rPr lang="es-MX" sz="1400" dirty="0" err="1"/>
                <a:t>Search</a:t>
              </a:r>
              <a:r>
                <a:rPr lang="es-MX" sz="1400" dirty="0"/>
                <a:t> and </a:t>
              </a:r>
              <a:r>
                <a:rPr lang="es-MX" sz="1400" dirty="0" err="1"/>
                <a:t>sort</a:t>
              </a:r>
              <a:r>
                <a:rPr lang="es-MX" sz="1400" dirty="0"/>
                <a:t> </a:t>
              </a:r>
              <a:r>
                <a:rPr lang="es-MX" sz="1400" dirty="0" err="1"/>
                <a:t>information</a:t>
              </a:r>
              <a:r>
                <a:rPr lang="es-MX" sz="1400" dirty="0"/>
                <a:t> </a:t>
              </a:r>
              <a:r>
                <a:rPr lang="es-MX" sz="1400" dirty="0" err="1"/>
                <a:t>about</a:t>
              </a:r>
              <a:r>
                <a:rPr lang="es-MX" sz="1400" dirty="0"/>
                <a:t> </a:t>
              </a:r>
              <a:r>
                <a:rPr lang="es-MX" sz="1400" dirty="0" err="1"/>
                <a:t>potential</a:t>
              </a:r>
              <a:r>
                <a:rPr lang="es-MX" sz="1400" dirty="0"/>
                <a:t> </a:t>
              </a:r>
              <a:r>
                <a:rPr lang="es-MX" sz="1400" dirty="0" err="1"/>
                <a:t>solutions</a:t>
              </a:r>
              <a:endParaRPr lang="es-MX" sz="1400" dirty="0"/>
            </a:p>
            <a:p>
              <a:pPr marL="176213" indent="-176213">
                <a:spcAft>
                  <a:spcPts val="600"/>
                </a:spcAft>
                <a:buClr>
                  <a:schemeClr val="tx2"/>
                </a:buClr>
                <a:buFont typeface="Arial" panose="020B0604020202020204" pitchFamily="34" charset="0"/>
                <a:buChar char="•"/>
              </a:pPr>
              <a:endParaRPr lang="es-MX" sz="1400" dirty="0"/>
            </a:p>
            <a:p>
              <a:pPr marL="176213" indent="-176213">
                <a:spcAft>
                  <a:spcPts val="600"/>
                </a:spcAft>
                <a:buClr>
                  <a:schemeClr val="tx2"/>
                </a:buClr>
                <a:buFont typeface="Arial" panose="020B0604020202020204" pitchFamily="34" charset="0"/>
                <a:buChar char="•"/>
              </a:pPr>
              <a:endParaRPr lang="es-MX" sz="1400" dirty="0"/>
            </a:p>
            <a:p>
              <a:pPr algn="ctr">
                <a:spcAft>
                  <a:spcPts val="600"/>
                </a:spcAft>
                <a:buClr>
                  <a:schemeClr val="tx2"/>
                </a:buClr>
              </a:pPr>
              <a:r>
                <a:rPr lang="en-US" sz="2000" b="1" dirty="0">
                  <a:solidFill>
                    <a:srgbClr val="5D6195"/>
                  </a:solidFill>
                  <a:latin typeface="Open Sans" panose="020B0606030504020204" pitchFamily="34" charset="0"/>
                  <a:ea typeface="Open Sans" panose="020B0606030504020204" pitchFamily="34" charset="0"/>
                  <a:cs typeface="Open Sans" panose="020B0606030504020204" pitchFamily="34" charset="0"/>
                </a:rPr>
                <a:t>How:</a:t>
              </a:r>
              <a:endParaRPr lang="en-US" sz="2000" dirty="0"/>
            </a:p>
            <a:p>
              <a:pPr marL="176213" indent="-176213">
                <a:spcAft>
                  <a:spcPts val="600"/>
                </a:spcAft>
                <a:buClr>
                  <a:schemeClr val="tx2"/>
                </a:buClr>
                <a:buFont typeface="Arial" panose="020B0604020202020204" pitchFamily="34" charset="0"/>
                <a:buChar char="•"/>
              </a:pPr>
              <a:endParaRPr lang="en-US" sz="1400" dirty="0"/>
            </a:p>
            <a:p>
              <a:pPr marL="176213" indent="-176213">
                <a:spcAft>
                  <a:spcPts val="600"/>
                </a:spcAft>
                <a:buClr>
                  <a:srgbClr val="595E93"/>
                </a:buClr>
                <a:buFont typeface="Arial" panose="020B0604020202020204" pitchFamily="34" charset="0"/>
                <a:buChar char="•"/>
              </a:pPr>
              <a:r>
                <a:rPr lang="en-US" sz="1400" dirty="0"/>
                <a:t>Provide information on related trends</a:t>
              </a:r>
            </a:p>
            <a:p>
              <a:pPr marL="176213" indent="-176213">
                <a:spcAft>
                  <a:spcPts val="600"/>
                </a:spcAft>
                <a:buClr>
                  <a:srgbClr val="595E93"/>
                </a:buClr>
                <a:buFont typeface="Arial" panose="020B0604020202020204" pitchFamily="34" charset="0"/>
                <a:buChar char="•"/>
              </a:pPr>
              <a:r>
                <a:rPr lang="en-US" sz="1400" dirty="0"/>
                <a:t>Explain why these trends are relevant to the situation</a:t>
              </a:r>
            </a:p>
            <a:p>
              <a:pPr marL="176213" indent="-176213">
                <a:spcAft>
                  <a:spcPts val="600"/>
                </a:spcAft>
                <a:buClr>
                  <a:srgbClr val="595E93"/>
                </a:buClr>
                <a:buFont typeface="Arial" panose="020B0604020202020204" pitchFamily="34" charset="0"/>
                <a:buChar char="•"/>
              </a:pPr>
              <a:r>
                <a:rPr lang="en-US" sz="1400" dirty="0"/>
                <a:t>Ask and respond questions that they never even thought</a:t>
              </a:r>
            </a:p>
            <a:p>
              <a:pPr marL="176213" indent="-176213">
                <a:spcAft>
                  <a:spcPts val="600"/>
                </a:spcAft>
                <a:buClr>
                  <a:srgbClr val="595E93"/>
                </a:buClr>
                <a:buFont typeface="Arial" panose="020B0604020202020204" pitchFamily="34" charset="0"/>
                <a:buChar char="•"/>
              </a:pPr>
              <a:r>
                <a:rPr lang="en-US" sz="1400" dirty="0"/>
                <a:t>Demonstrate that peers have similar needs</a:t>
              </a:r>
            </a:p>
          </p:txBody>
        </p:sp>
        <p:cxnSp>
          <p:nvCxnSpPr>
            <p:cNvPr id="196" name="Straight Connector 195">
              <a:extLst>
                <a:ext uri="{FF2B5EF4-FFF2-40B4-BE49-F238E27FC236}">
                  <a16:creationId xmlns="" xmlns:a16="http://schemas.microsoft.com/office/drawing/2014/main" id="{A813E75D-575D-4387-AAA9-A68F2DDFBC5E}"/>
                </a:ext>
              </a:extLst>
            </p:cNvPr>
            <p:cNvCxnSpPr>
              <a:cxnSpLocks/>
            </p:cNvCxnSpPr>
            <p:nvPr/>
          </p:nvCxnSpPr>
          <p:spPr>
            <a:xfrm>
              <a:off x="720431" y="2636912"/>
              <a:ext cx="5119180" cy="0"/>
            </a:xfrm>
            <a:prstGeom prst="line">
              <a:avLst/>
            </a:prstGeom>
            <a:ln w="28575">
              <a:solidFill>
                <a:srgbClr val="5D6195"/>
              </a:solidFill>
            </a:ln>
          </p:spPr>
          <p:style>
            <a:lnRef idx="1">
              <a:schemeClr val="accent1"/>
            </a:lnRef>
            <a:fillRef idx="0">
              <a:schemeClr val="accent1"/>
            </a:fillRef>
            <a:effectRef idx="0">
              <a:schemeClr val="accent1"/>
            </a:effectRef>
            <a:fontRef idx="minor">
              <a:schemeClr val="tx1"/>
            </a:fontRef>
          </p:style>
        </p:cxnSp>
      </p:grpSp>
      <p:pic>
        <p:nvPicPr>
          <p:cNvPr id="40" name="Picture 39">
            <a:extLst>
              <a:ext uri="{FF2B5EF4-FFF2-40B4-BE49-F238E27FC236}">
                <a16:creationId xmlns="" xmlns:a16="http://schemas.microsoft.com/office/drawing/2014/main" id="{1BBFC7C0-FDC2-4EF7-8201-C72EA8E6DD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3944" y="2572954"/>
            <a:ext cx="562041" cy="485250"/>
          </a:xfrm>
          <a:prstGeom prst="rect">
            <a:avLst/>
          </a:prstGeom>
        </p:spPr>
      </p:pic>
      <p:pic>
        <p:nvPicPr>
          <p:cNvPr id="41" name="Picture 40">
            <a:extLst>
              <a:ext uri="{FF2B5EF4-FFF2-40B4-BE49-F238E27FC236}">
                <a16:creationId xmlns="" xmlns:a16="http://schemas.microsoft.com/office/drawing/2014/main" id="{76EFC7A4-BF72-4458-9024-9B5ADCA4D2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618" y="4005064"/>
            <a:ext cx="575111" cy="480068"/>
          </a:xfrm>
          <a:prstGeom prst="rect">
            <a:avLst/>
          </a:prstGeom>
        </p:spPr>
      </p:pic>
      <p:pic>
        <p:nvPicPr>
          <p:cNvPr id="42" name="Picture 41">
            <a:extLst>
              <a:ext uri="{FF2B5EF4-FFF2-40B4-BE49-F238E27FC236}">
                <a16:creationId xmlns="" xmlns:a16="http://schemas.microsoft.com/office/drawing/2014/main" id="{C6090E70-80ED-46B6-967D-BBDA6BDD12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9818" y="4916156"/>
            <a:ext cx="524463" cy="467278"/>
          </a:xfrm>
          <a:prstGeom prst="rect">
            <a:avLst/>
          </a:prstGeom>
        </p:spPr>
      </p:pic>
      <p:cxnSp>
        <p:nvCxnSpPr>
          <p:cNvPr id="51" name="Straight Connector 50">
            <a:extLst>
              <a:ext uri="{FF2B5EF4-FFF2-40B4-BE49-F238E27FC236}">
                <a16:creationId xmlns="" xmlns:a16="http://schemas.microsoft.com/office/drawing/2014/main" id="{AC3DCE12-1454-4078-B7A0-3CE42C04F80B}"/>
              </a:ext>
            </a:extLst>
          </p:cNvPr>
          <p:cNvCxnSpPr>
            <a:cxnSpLocks/>
          </p:cNvCxnSpPr>
          <p:nvPr/>
        </p:nvCxnSpPr>
        <p:spPr>
          <a:xfrm>
            <a:off x="695400" y="4509120"/>
            <a:ext cx="5119180" cy="0"/>
          </a:xfrm>
          <a:prstGeom prst="line">
            <a:avLst/>
          </a:prstGeom>
          <a:ln w="28575">
            <a:solidFill>
              <a:srgbClr val="5D619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0922F9DC-5066-486B-9D4E-4177B674E096}"/>
              </a:ext>
            </a:extLst>
          </p:cNvPr>
          <p:cNvCxnSpPr>
            <a:cxnSpLocks/>
          </p:cNvCxnSpPr>
          <p:nvPr/>
        </p:nvCxnSpPr>
        <p:spPr>
          <a:xfrm>
            <a:off x="6881476" y="2420888"/>
            <a:ext cx="5119180" cy="0"/>
          </a:xfrm>
          <a:prstGeom prst="line">
            <a:avLst/>
          </a:prstGeom>
          <a:ln w="28575">
            <a:solidFill>
              <a:srgbClr val="5D6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847368"/>
      </p:ext>
    </p:extLst>
  </p:cSld>
  <p:clrMapOvr>
    <a:masterClrMapping/>
  </p:clrMapOvr>
</p:sld>
</file>

<file path=ppt/theme/theme1.xml><?xml version="1.0" encoding="utf-8"?>
<a:theme xmlns:a="http://schemas.openxmlformats.org/drawingml/2006/main" name="IDC PowerPoint Template">
  <a:themeElements>
    <a:clrScheme name="Custom 2">
      <a:dk1>
        <a:srgbClr val="01010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IDC Corporate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extLst>
    <a:ext uri="{05A4C25C-085E-4340-85A3-A5531E510DB2}">
      <thm15:themeFamily xmlns:thm15="http://schemas.microsoft.com/office/thememl/2012/main" name="IDC.potx [Read-Only]" id="{0A4196D3-C21F-4985-AD0A-EA3E826B6F17}" vid="{AAE1F0D4-F6C3-46F6-B5F1-FECC72412A53}"/>
    </a:ext>
  </a:extLst>
</a:theme>
</file>

<file path=ppt/theme/theme2.xml><?xml version="1.0" encoding="utf-8"?>
<a:theme xmlns:a="http://schemas.openxmlformats.org/drawingml/2006/main" name="Products and Services Section Headers">
  <a:themeElements>
    <a:clrScheme name="Custom 2">
      <a:dk1>
        <a:srgbClr val="01010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IDC Corporate 2017">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extLst>
    <a:ext uri="{05A4C25C-085E-4340-85A3-A5531E510DB2}">
      <thm15:themeFamily xmlns:thm15="http://schemas.microsoft.com/office/thememl/2012/main" name="IDC.potx [Read-Only]" id="{0A4196D3-C21F-4985-AD0A-EA3E826B6F17}" vid="{B2EDB650-4DC6-40C5-BAED-3F46F020F7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87E051ADE3DD48A575E4968020821D" ma:contentTypeVersion="2" ma:contentTypeDescription="Create a new document." ma:contentTypeScope="" ma:versionID="c294d27db4db6f81bdaa2529e3eaec24">
  <xsd:schema xmlns:xsd="http://www.w3.org/2001/XMLSchema" xmlns:xs="http://www.w3.org/2001/XMLSchema" xmlns:p="http://schemas.microsoft.com/office/2006/metadata/properties" xmlns:ns2="f7fc99a9-1408-4417-89aa-c9db333ca84a" targetNamespace="http://schemas.microsoft.com/office/2006/metadata/properties" ma:root="true" ma:fieldsID="2a64cc3c48d7eca7dcfbd1d5bdb1ab14" ns2:_="">
    <xsd:import namespace="f7fc99a9-1408-4417-89aa-c9db333ca84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fc99a9-1408-4417-89aa-c9db333ca84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7fc99a9-1408-4417-89aa-c9db333ca84a">
      <UserInfo>
        <DisplayName>Hanna Lee</DisplayName>
        <AccountId>48</AccountId>
        <AccountType/>
      </UserInfo>
      <UserInfo>
        <DisplayName>Jiri Rybar</DisplayName>
        <AccountId>49</AccountId>
        <AccountType/>
      </UserInfo>
      <UserInfo>
        <DisplayName>Konstantinos Tolikas</DisplayName>
        <AccountId>20</AccountId>
        <AccountType/>
      </UserInfo>
    </SharedWithUsers>
  </documentManagement>
</p:properties>
</file>

<file path=customXml/itemProps1.xml><?xml version="1.0" encoding="utf-8"?>
<ds:datastoreItem xmlns:ds="http://schemas.openxmlformats.org/officeDocument/2006/customXml" ds:itemID="{E0A236D0-F6FA-4FC3-825A-87DB7DFC7212}">
  <ds:schemaRefs>
    <ds:schemaRef ds:uri="http://schemas.microsoft.com/sharepoint/v3/contenttype/forms"/>
  </ds:schemaRefs>
</ds:datastoreItem>
</file>

<file path=customXml/itemProps2.xml><?xml version="1.0" encoding="utf-8"?>
<ds:datastoreItem xmlns:ds="http://schemas.openxmlformats.org/officeDocument/2006/customXml" ds:itemID="{26B212FF-5959-4756-8AAB-B41A4B876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fc99a9-1408-4417-89aa-c9db333ca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337D8A-52DB-4E7E-B47D-AD11FFFEC35B}">
  <ds:schemaRef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f7fc99a9-1408-4417-89aa-c9db333ca84a"/>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IDC 2017</Template>
  <TotalTime>12259</TotalTime>
  <Words>2466</Words>
  <Application>Microsoft Macintosh PowerPoint</Application>
  <PresentationFormat>Widescreen</PresentationFormat>
  <Paragraphs>431</Paragraphs>
  <Slides>19</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Aharoni</vt:lpstr>
      <vt:lpstr>Arial Narrow</vt:lpstr>
      <vt:lpstr>Calibri</vt:lpstr>
      <vt:lpstr>Helvetica Light</vt:lpstr>
      <vt:lpstr>Open Sans</vt:lpstr>
      <vt:lpstr>Open Sans (Body)</vt:lpstr>
      <vt:lpstr>Raleway</vt:lpstr>
      <vt:lpstr>Wingdings</vt:lpstr>
      <vt:lpstr>Arial</vt:lpstr>
      <vt:lpstr>IDC PowerPoint Template</vt:lpstr>
      <vt:lpstr>Products and Services Section Headers</vt:lpstr>
      <vt:lpstr>IDC LA Custom Solutions:  Integrated Marketing Programs (IMP)</vt:lpstr>
      <vt:lpstr>IDC Offers Unmatched Global Presence</vt:lpstr>
      <vt:lpstr>Comprehensive Knowledge of the Latin American ICT Market</vt:lpstr>
      <vt:lpstr>The Voice of the ICT Industry</vt:lpstr>
      <vt:lpstr>IDC Latin America’s Competitive Advantages</vt:lpstr>
      <vt:lpstr>IDC can help you with your sales, marketing strategy &amp; execution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IDC Custom Solutions: Integrated Marketing Programs (IMP)</vt:lpstr>
      <vt:lpstr>IDC Custom Solutions: Integrated Marketing Programs (IMP)</vt:lpstr>
      <vt:lpstr>IDC Custom Solutions: Integrated Marketing Programs (IMP)</vt:lpstr>
      <vt:lpstr>IDC Custom Solutions: Integrated Marketing Programs (IMP)</vt:lpstr>
      <vt:lpstr>PowerPoint Presentation</vt:lpstr>
    </vt:vector>
  </TitlesOfParts>
  <Company>IDC</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Enriquez</dc:creator>
  <cp:lastModifiedBy>Gabriela Echavarria</cp:lastModifiedBy>
  <cp:revision>123</cp:revision>
  <cp:lastPrinted>2016-09-23T17:50:30Z</cp:lastPrinted>
  <dcterms:created xsi:type="dcterms:W3CDTF">2017-08-19T00:31:48Z</dcterms:created>
  <dcterms:modified xsi:type="dcterms:W3CDTF">2018-01-05T19:51:14Z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0x0101001A87E051ADE3DD48A575E4968020821D</vt:lpwstr>
  </property>
</Properties>
</file>